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notesMasterIdLst>
    <p:notesMasterId r:id="rId9"/>
  </p:notesMasterIdLst>
  <p:sldIdLst>
    <p:sldId id="276" r:id="rId2"/>
    <p:sldId id="264" r:id="rId3"/>
    <p:sldId id="266" r:id="rId4"/>
    <p:sldId id="282" r:id="rId5"/>
    <p:sldId id="268" r:id="rId6"/>
    <p:sldId id="269" r:id="rId7"/>
    <p:sldId id="278"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66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562" autoAdjust="0"/>
  </p:normalViewPr>
  <p:slideViewPr>
    <p:cSldViewPr snapToGrid="0">
      <p:cViewPr varScale="1">
        <p:scale>
          <a:sx n="100" d="100"/>
          <a:sy n="100" d="100"/>
        </p:scale>
        <p:origin x="990" y="7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1C3F71-EEDE-44BD-9881-0EFA5385031A}" type="datetimeFigureOut">
              <a:rPr lang="sv-SE" smtClean="0"/>
              <a:t>2017-01-27</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8115E4-47AE-4743-AE4D-2AB421A8498E}" type="slidenum">
              <a:rPr lang="sv-SE" smtClean="0"/>
              <a:t>‹#›</a:t>
            </a:fld>
            <a:endParaRPr lang="sv-SE"/>
          </a:p>
        </p:txBody>
      </p:sp>
    </p:spTree>
    <p:extLst>
      <p:ext uri="{BB962C8B-B14F-4D97-AF65-F5344CB8AC3E}">
        <p14:creationId xmlns:p14="http://schemas.microsoft.com/office/powerpoint/2010/main" val="220927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u="sng" dirty="0" smtClean="0"/>
              <a:t>Var och en presenterar sig!</a:t>
            </a:r>
            <a:br>
              <a:rPr lang="sv-SE" b="1" u="sng" dirty="0" smtClean="0"/>
            </a:br>
            <a:r>
              <a:rPr lang="sv-SE" b="1" dirty="0" smtClean="0"/>
              <a:t>Kimberley;  </a:t>
            </a:r>
            <a:r>
              <a:rPr lang="sv-SE" dirty="0" smtClean="0"/>
              <a:t>började</a:t>
            </a:r>
            <a:r>
              <a:rPr lang="sv-SE" baseline="0" dirty="0" smtClean="0"/>
              <a:t> spela handboll på lågstadiet i Nödinge SK, idag är min förankring i klubben som </a:t>
            </a:r>
            <a:r>
              <a:rPr lang="sv-SE" dirty="0" smtClean="0"/>
              <a:t>tränare P03 och jag  jobbar</a:t>
            </a:r>
            <a:r>
              <a:rPr lang="sv-SE" baseline="0" dirty="0" smtClean="0"/>
              <a:t> på tillväxten. </a:t>
            </a:r>
            <a:br>
              <a:rPr lang="sv-SE" baseline="0" dirty="0" smtClean="0"/>
            </a:br>
            <a:endParaRPr lang="sv-SE" baseline="0" dirty="0" smtClean="0"/>
          </a:p>
          <a:p>
            <a:r>
              <a:rPr lang="sv-SE" b="1" baseline="0" dirty="0" smtClean="0"/>
              <a:t>Linda</a:t>
            </a:r>
            <a:r>
              <a:rPr lang="sv-SE" dirty="0" smtClean="0"/>
              <a:t>; </a:t>
            </a:r>
            <a:r>
              <a:rPr lang="sv-SE" baseline="0" dirty="0" smtClean="0"/>
              <a:t>aldrig spelat handboll men har en son som är förr 2008 som spelar, sitter med i </a:t>
            </a:r>
            <a:r>
              <a:rPr lang="sv-SE" baseline="0" dirty="0" err="1" smtClean="0"/>
              <a:t>NSK´s</a:t>
            </a:r>
            <a:r>
              <a:rPr lang="sv-SE" baseline="0" dirty="0" smtClean="0"/>
              <a:t> styrelse. </a:t>
            </a:r>
            <a:br>
              <a:rPr lang="sv-SE" baseline="0" dirty="0" smtClean="0"/>
            </a:br>
            <a:endParaRPr lang="sv-SE" baseline="0" dirty="0" smtClean="0"/>
          </a:p>
          <a:p>
            <a:r>
              <a:rPr lang="sv-SE" b="1" baseline="0" dirty="0" err="1" smtClean="0"/>
              <a:t>Marinella</a:t>
            </a:r>
            <a:r>
              <a:rPr lang="sv-SE" baseline="0" dirty="0" smtClean="0"/>
              <a:t>; har 2 barn som spelar i klubben, tränare F07/08, är med i </a:t>
            </a:r>
            <a:r>
              <a:rPr lang="sv-SE" dirty="0" smtClean="0"/>
              <a:t>Utbildningsgruppen, samt sitter i </a:t>
            </a:r>
            <a:r>
              <a:rPr lang="sv-SE" baseline="0" dirty="0" smtClean="0"/>
              <a:t>styrelsen som Ungdomsansvarig. </a:t>
            </a:r>
            <a:br>
              <a:rPr lang="sv-SE" baseline="0" dirty="0" smtClean="0"/>
            </a:br>
            <a:endParaRPr lang="sv-SE" baseline="0" dirty="0" smtClean="0"/>
          </a:p>
          <a:p>
            <a:r>
              <a:rPr lang="sv-SE" b="1" baseline="0" dirty="0" smtClean="0"/>
              <a:t>Emely</a:t>
            </a:r>
            <a:r>
              <a:rPr lang="sv-SE" dirty="0" smtClean="0"/>
              <a:t>; </a:t>
            </a:r>
            <a:r>
              <a:rPr lang="sv-SE" baseline="0" dirty="0" smtClean="0"/>
              <a:t> började spela handboll i Nödinge som 7 åring, barn </a:t>
            </a:r>
            <a:r>
              <a:rPr lang="sv-SE" dirty="0" smtClean="0"/>
              <a:t>som spelar</a:t>
            </a:r>
            <a:r>
              <a:rPr lang="sv-SE" baseline="0" dirty="0" smtClean="0"/>
              <a:t>, tränare F07/08, Utbildningsgruppen samt sitter med i styrelsen.</a:t>
            </a:r>
          </a:p>
          <a:p>
            <a:endParaRPr lang="sv-SE" b="1" baseline="0" dirty="0" smtClean="0"/>
          </a:p>
          <a:p>
            <a:r>
              <a:rPr lang="sv-SE" b="1" baseline="0" dirty="0" smtClean="0"/>
              <a:t>Carina</a:t>
            </a:r>
            <a:r>
              <a:rPr lang="sv-SE" baseline="0" dirty="0" smtClean="0"/>
              <a:t> ej heller spelat handboll, dotter som spelar, </a:t>
            </a:r>
            <a:r>
              <a:rPr lang="sv-SE" baseline="0" dirty="0" err="1" smtClean="0"/>
              <a:t>lagkasse</a:t>
            </a:r>
            <a:r>
              <a:rPr lang="sv-SE" baseline="0" smtClean="0"/>
              <a:t>/reseledarmamma</a:t>
            </a:r>
            <a:r>
              <a:rPr lang="sv-SE" baseline="0" dirty="0" smtClean="0"/>
              <a:t>, med i Utbildningsgruppen.</a:t>
            </a:r>
            <a:endParaRPr lang="en-US" dirty="0"/>
          </a:p>
        </p:txBody>
      </p:sp>
      <p:sp>
        <p:nvSpPr>
          <p:cNvPr id="4" name="Slide Number Placeholder 3"/>
          <p:cNvSpPr>
            <a:spLocks noGrp="1"/>
          </p:cNvSpPr>
          <p:nvPr>
            <p:ph type="sldNum" sz="quarter" idx="10"/>
          </p:nvPr>
        </p:nvSpPr>
        <p:spPr/>
        <p:txBody>
          <a:bodyPr/>
          <a:lstStyle/>
          <a:p>
            <a:fld id="{A38115E4-47AE-4743-AE4D-2AB421A8498E}" type="slidenum">
              <a:rPr lang="sv-SE" smtClean="0"/>
              <a:t>1</a:t>
            </a:fld>
            <a:endParaRPr lang="sv-SE"/>
          </a:p>
        </p:txBody>
      </p:sp>
    </p:spTree>
    <p:extLst>
      <p:ext uri="{BB962C8B-B14F-4D97-AF65-F5344CB8AC3E}">
        <p14:creationId xmlns:p14="http://schemas.microsoft.com/office/powerpoint/2010/main" val="303235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smtClean="0"/>
              <a:t>Kimberley</a:t>
            </a:r>
            <a:r>
              <a:rPr lang="sv-SE" dirty="0" smtClean="0"/>
              <a:t/>
            </a:r>
            <a:br>
              <a:rPr lang="sv-SE" dirty="0" smtClean="0"/>
            </a:br>
            <a:r>
              <a:rPr lang="sv-SE" dirty="0" smtClean="0"/>
              <a:t>Kort </a:t>
            </a:r>
            <a:r>
              <a:rPr lang="sv-SE" dirty="0"/>
              <a:t>info </a:t>
            </a:r>
            <a:r>
              <a:rPr lang="sv-SE" dirty="0" smtClean="0"/>
              <a:t>om </a:t>
            </a:r>
            <a:r>
              <a:rPr lang="sv-SE" dirty="0"/>
              <a:t>vad vi ska prata </a:t>
            </a:r>
            <a:r>
              <a:rPr lang="sv-SE" dirty="0" smtClean="0"/>
              <a:t>om,</a:t>
            </a:r>
            <a:r>
              <a:rPr lang="sv-SE" baseline="0" dirty="0" smtClean="0"/>
              <a:t> vi tar jättegärna frågor på slutet.</a:t>
            </a: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Nödinge Handbollsklubb bildades XXXXX och handbollssektionen 2011</a:t>
            </a:r>
            <a:endParaRPr lang="sv-SE" dirty="0"/>
          </a:p>
          <a:p>
            <a:endParaRPr lang="sv-SE" dirty="0" smtClean="0"/>
          </a:p>
          <a:p>
            <a:r>
              <a:rPr lang="sv-SE" dirty="0" smtClean="0"/>
              <a:t>- </a:t>
            </a:r>
            <a:r>
              <a:rPr lang="sv-SE" dirty="0"/>
              <a:t>Vi är en liten förening med XXX medlemmar, vi har</a:t>
            </a:r>
            <a:r>
              <a:rPr lang="sv-SE" baseline="0" dirty="0"/>
              <a:t> två hallar i Nödinge där vi tränar och spelar matcher och vårt upptagningsområde är framförallt de södra delarna av Ale Kommun. </a:t>
            </a:r>
          </a:p>
          <a:p>
            <a:endParaRPr lang="sv-SE" dirty="0" smtClean="0"/>
          </a:p>
          <a:p>
            <a:r>
              <a:rPr lang="sv-SE" dirty="0" smtClean="0"/>
              <a:t>- Vi </a:t>
            </a:r>
            <a:r>
              <a:rPr lang="sv-SE" dirty="0"/>
              <a:t>är med i Grundstenen för </a:t>
            </a:r>
            <a:r>
              <a:rPr lang="sv-SE" dirty="0" smtClean="0"/>
              <a:t>att vi vill trygga föreningens framtid, vi </a:t>
            </a:r>
            <a:r>
              <a:rPr lang="sv-SE" dirty="0"/>
              <a:t>har haft </a:t>
            </a:r>
            <a:r>
              <a:rPr lang="sv-SE" dirty="0" smtClean="0"/>
              <a:t>problem/svårt </a:t>
            </a:r>
            <a:r>
              <a:rPr lang="sv-SE" dirty="0"/>
              <a:t>att behålla våra lag när de kommer upp i åldrarna och att rekrytera nya </a:t>
            </a:r>
            <a:r>
              <a:rPr lang="sv-SE" dirty="0" smtClean="0"/>
              <a:t>spelare.</a:t>
            </a:r>
            <a:endParaRPr lang="sv-SE" dirty="0"/>
          </a:p>
          <a:p>
            <a:endParaRPr lang="sv-SE" dirty="0" smtClean="0"/>
          </a:p>
          <a:p>
            <a:r>
              <a:rPr lang="sv-SE" dirty="0" smtClean="0"/>
              <a:t>- </a:t>
            </a:r>
            <a:r>
              <a:rPr lang="sv-SE" dirty="0"/>
              <a:t>Vi tänkte berätta lite om hur arbetet med Grundstenen har sett ut för oss, vad vi har gjort hittills och var vi nu är på väg.</a:t>
            </a:r>
          </a:p>
          <a:p>
            <a:endParaRPr lang="sv-SE" dirty="0"/>
          </a:p>
        </p:txBody>
      </p:sp>
      <p:sp>
        <p:nvSpPr>
          <p:cNvPr id="4" name="Platshållare för bildnummer 3"/>
          <p:cNvSpPr>
            <a:spLocks noGrp="1"/>
          </p:cNvSpPr>
          <p:nvPr>
            <p:ph type="sldNum" sz="quarter" idx="10"/>
          </p:nvPr>
        </p:nvSpPr>
        <p:spPr/>
        <p:txBody>
          <a:bodyPr/>
          <a:lstStyle/>
          <a:p>
            <a:fld id="{A38115E4-47AE-4743-AE4D-2AB421A8498E}" type="slidenum">
              <a:rPr lang="sv-SE" smtClean="0"/>
              <a:t>2</a:t>
            </a:fld>
            <a:endParaRPr lang="sv-SE"/>
          </a:p>
        </p:txBody>
      </p:sp>
    </p:spTree>
    <p:extLst>
      <p:ext uri="{BB962C8B-B14F-4D97-AF65-F5344CB8AC3E}">
        <p14:creationId xmlns:p14="http://schemas.microsoft.com/office/powerpoint/2010/main" val="3690811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u="sng" dirty="0" smtClean="0"/>
              <a:t>Kimberley;</a:t>
            </a:r>
          </a:p>
          <a:p>
            <a:r>
              <a:rPr lang="sv-SE" dirty="0" smtClean="0"/>
              <a:t>Utifrån </a:t>
            </a:r>
            <a:r>
              <a:rPr lang="sv-SE" dirty="0"/>
              <a:t>vad som var bra/mindre bra med vår förening kom vi fram till att vi ville jobba vidare med följande punkter.</a:t>
            </a:r>
          </a:p>
          <a:p>
            <a:endParaRPr lang="sv-SE" b="1" dirty="0" smtClean="0"/>
          </a:p>
          <a:p>
            <a:r>
              <a:rPr lang="sv-SE" b="1" dirty="0" smtClean="0"/>
              <a:t>Vi </a:t>
            </a:r>
            <a:r>
              <a:rPr lang="sv-SE" b="1" dirty="0"/>
              <a:t>vill utveckla samarbetet mellan våra </a:t>
            </a:r>
            <a:r>
              <a:rPr lang="sv-SE" b="1" dirty="0" smtClean="0"/>
              <a:t>lag </a:t>
            </a:r>
          </a:p>
          <a:p>
            <a:endParaRPr lang="sv-SE" dirty="0" smtClean="0"/>
          </a:p>
          <a:p>
            <a:r>
              <a:rPr lang="sv-SE" b="1" dirty="0" smtClean="0"/>
              <a:t>Utbilda </a:t>
            </a:r>
            <a:r>
              <a:rPr lang="sv-SE" b="1" dirty="0"/>
              <a:t>fler </a:t>
            </a:r>
            <a:r>
              <a:rPr lang="sv-SE" b="1" dirty="0" smtClean="0"/>
              <a:t>ledare </a:t>
            </a:r>
          </a:p>
          <a:p>
            <a:endParaRPr lang="sv-SE" dirty="0" smtClean="0"/>
          </a:p>
          <a:p>
            <a:r>
              <a:rPr lang="sv-SE" b="1" dirty="0" smtClean="0"/>
              <a:t>Behålla </a:t>
            </a:r>
            <a:r>
              <a:rPr lang="sv-SE" b="1" dirty="0"/>
              <a:t>våra spelare </a:t>
            </a:r>
            <a:r>
              <a:rPr lang="sv-SE" b="1" dirty="0" smtClean="0"/>
              <a:t> </a:t>
            </a:r>
            <a:r>
              <a:rPr lang="sv-SE" dirty="0" smtClean="0"/>
              <a:t/>
            </a:r>
            <a:br>
              <a:rPr lang="sv-SE" dirty="0" smtClean="0"/>
            </a:br>
            <a:endParaRPr lang="sv-SE" dirty="0" smtClean="0"/>
          </a:p>
          <a:p>
            <a:r>
              <a:rPr lang="sv-SE" b="1" dirty="0" smtClean="0"/>
              <a:t>Rekrytera </a:t>
            </a:r>
            <a:r>
              <a:rPr lang="sv-SE" b="1" dirty="0"/>
              <a:t>nya </a:t>
            </a:r>
            <a:r>
              <a:rPr lang="sv-SE" b="1" dirty="0" smtClean="0"/>
              <a:t>spelare</a:t>
            </a:r>
            <a:endParaRPr lang="sv-SE" dirty="0"/>
          </a:p>
          <a:p>
            <a:endParaRPr lang="sv-SE" dirty="0"/>
          </a:p>
        </p:txBody>
      </p:sp>
      <p:sp>
        <p:nvSpPr>
          <p:cNvPr id="4" name="Platshållare för bildnummer 3"/>
          <p:cNvSpPr>
            <a:spLocks noGrp="1"/>
          </p:cNvSpPr>
          <p:nvPr>
            <p:ph type="sldNum" sz="quarter" idx="10"/>
          </p:nvPr>
        </p:nvSpPr>
        <p:spPr/>
        <p:txBody>
          <a:bodyPr/>
          <a:lstStyle/>
          <a:p>
            <a:fld id="{A38115E4-47AE-4743-AE4D-2AB421A8498E}" type="slidenum">
              <a:rPr lang="sv-SE" smtClean="0"/>
              <a:t>3</a:t>
            </a:fld>
            <a:endParaRPr lang="sv-SE"/>
          </a:p>
        </p:txBody>
      </p:sp>
    </p:spTree>
    <p:extLst>
      <p:ext uri="{BB962C8B-B14F-4D97-AF65-F5344CB8AC3E}">
        <p14:creationId xmlns:p14="http://schemas.microsoft.com/office/powerpoint/2010/main" val="501806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b="1" u="sng" dirty="0" smtClean="0"/>
              <a:t>Kimberley;</a:t>
            </a:r>
            <a:endParaRPr lang="sv-SE" dirty="0" smtClean="0"/>
          </a:p>
          <a:p>
            <a:r>
              <a:rPr lang="sv-SE" dirty="0" smtClean="0"/>
              <a:t>Detta </a:t>
            </a:r>
            <a:r>
              <a:rPr lang="sv-SE" dirty="0"/>
              <a:t>är vad vi tycker kan göras för att behålla spelare, några av dessa punkter har vi </a:t>
            </a:r>
            <a:r>
              <a:rPr lang="sv-SE" dirty="0" smtClean="0"/>
              <a:t>fokuserat</a:t>
            </a:r>
            <a:r>
              <a:rPr lang="sv-SE" baseline="0" dirty="0" smtClean="0"/>
              <a:t> på;</a:t>
            </a:r>
            <a:endParaRPr lang="sv-SE" dirty="0" smtClean="0"/>
          </a:p>
          <a:p>
            <a:pPr lvl="0"/>
            <a:r>
              <a:rPr lang="en-US" sz="1200" b="1" kern="1200" dirty="0" err="1" smtClean="0">
                <a:solidFill>
                  <a:schemeClr val="tx1"/>
                </a:solidFill>
                <a:effectLst/>
                <a:latin typeface="+mn-lt"/>
                <a:ea typeface="+mn-ea"/>
                <a:cs typeface="+mn-cs"/>
              </a:rPr>
              <a:t>Synas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mer</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skolan</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genom</a:t>
            </a:r>
            <a:r>
              <a:rPr lang="en-US" sz="1200" kern="1200" dirty="0" smtClean="0">
                <a:solidFill>
                  <a:schemeClr val="tx1"/>
                </a:solidFill>
                <a:effectLst/>
                <a:latin typeface="+mn-lt"/>
                <a:ea typeface="+mn-ea"/>
                <a:cs typeface="+mn-cs"/>
              </a:rPr>
              <a:t> att </a:t>
            </a:r>
            <a:r>
              <a:rPr lang="en-US" sz="1200" kern="1200" dirty="0" err="1" smtClean="0">
                <a:solidFill>
                  <a:schemeClr val="tx1"/>
                </a:solidFill>
                <a:effectLst/>
                <a:latin typeface="+mn-lt"/>
                <a:ea typeface="+mn-ea"/>
                <a:cs typeface="+mn-cs"/>
              </a:rPr>
              <a:t>synas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rekrytera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tror</a:t>
            </a:r>
            <a:r>
              <a:rPr lang="en-US" sz="1200" kern="1200" dirty="0" smtClean="0">
                <a:solidFill>
                  <a:schemeClr val="tx1"/>
                </a:solidFill>
                <a:effectLst/>
                <a:latin typeface="+mn-lt"/>
                <a:ea typeface="+mn-ea"/>
                <a:cs typeface="+mn-cs"/>
              </a:rPr>
              <a:t> vi att </a:t>
            </a:r>
            <a:r>
              <a:rPr lang="en-US" sz="1200" kern="1200" dirty="0" err="1" smtClean="0">
                <a:solidFill>
                  <a:schemeClr val="tx1"/>
                </a:solidFill>
                <a:effectLst/>
                <a:latin typeface="+mn-lt"/>
                <a:ea typeface="+mn-ea"/>
                <a:cs typeface="+mn-cs"/>
              </a:rPr>
              <a:t>fler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vara</a:t>
            </a:r>
            <a:r>
              <a:rPr lang="en-US" sz="1200" kern="1200" dirty="0" smtClean="0">
                <a:solidFill>
                  <a:schemeClr val="tx1"/>
                </a:solidFill>
                <a:effectLst/>
                <a:latin typeface="+mn-lt"/>
                <a:ea typeface="+mn-ea"/>
                <a:cs typeface="+mn-cs"/>
              </a:rPr>
              <a:t> med,  </a:t>
            </a:r>
            <a:r>
              <a:rPr lang="en-US" sz="1200" kern="1200" dirty="0" err="1" smtClean="0">
                <a:solidFill>
                  <a:schemeClr val="tx1"/>
                </a:solidFill>
                <a:effectLst/>
                <a:latin typeface="+mn-lt"/>
                <a:ea typeface="+mn-ea"/>
                <a:cs typeface="+mn-cs"/>
              </a:rPr>
              <a:t>stanna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klubben</a:t>
            </a:r>
            <a:r>
              <a:rPr lang="en-US" sz="1200" kern="1200" dirty="0" smtClean="0">
                <a:solidFill>
                  <a:schemeClr val="tx1"/>
                </a:solidFill>
                <a:effectLst/>
                <a:latin typeface="+mn-lt"/>
                <a:ea typeface="+mn-ea"/>
                <a:cs typeface="+mn-cs"/>
              </a:rPr>
              <a:t>, </a:t>
            </a:r>
            <a:r>
              <a:rPr lang="en-US" dirty="0" err="1" smtClean="0"/>
              <a:t>desto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medlemmar</a:t>
            </a:r>
            <a:r>
              <a:rPr lang="en-US" sz="1200" kern="1200" dirty="0" smtClean="0">
                <a:solidFill>
                  <a:schemeClr val="tx1"/>
                </a:solidFill>
                <a:effectLst/>
                <a:latin typeface="+mn-lt"/>
                <a:ea typeface="+mn-ea"/>
                <a:cs typeface="+mn-cs"/>
              </a:rPr>
              <a:t> </a:t>
            </a:r>
            <a:r>
              <a:rPr lang="en-US" dirty="0" smtClean="0"/>
              <a:t>- </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 att </a:t>
            </a:r>
            <a:r>
              <a:rPr lang="en-US" sz="1200" kern="1200" dirty="0" err="1" smtClean="0">
                <a:solidFill>
                  <a:schemeClr val="tx1"/>
                </a:solidFill>
                <a:effectLst/>
                <a:latin typeface="+mn-lt"/>
                <a:ea typeface="+mn-ea"/>
                <a:cs typeface="+mn-cs"/>
              </a:rPr>
              <a:t>erbjuda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har</a:t>
            </a:r>
            <a:r>
              <a:rPr lang="en-US" sz="1200" kern="1200" dirty="0" smtClean="0">
                <a:solidFill>
                  <a:schemeClr val="tx1"/>
                </a:solidFill>
                <a:effectLst/>
                <a:latin typeface="+mn-lt"/>
                <a:ea typeface="+mn-ea"/>
                <a:cs typeface="+mn-cs"/>
              </a:rPr>
              <a:t> vi</a:t>
            </a:r>
          </a:p>
          <a:p>
            <a:pPr lvl="0"/>
            <a:endParaRPr lang="en-US" sz="1200" b="1"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Genom</a:t>
            </a:r>
            <a:r>
              <a:rPr lang="en-US" sz="1200" b="1" kern="1200" dirty="0" smtClean="0">
                <a:solidFill>
                  <a:schemeClr val="tx1"/>
                </a:solidFill>
                <a:effectLst/>
                <a:latin typeface="+mn-lt"/>
                <a:ea typeface="+mn-ea"/>
                <a:cs typeface="+mn-cs"/>
              </a:rPr>
              <a:t> att </a:t>
            </a:r>
            <a:r>
              <a:rPr lang="en-US" sz="1200" b="1" kern="1200" dirty="0" err="1" smtClean="0">
                <a:solidFill>
                  <a:schemeClr val="tx1"/>
                </a:solidFill>
                <a:effectLst/>
                <a:latin typeface="+mn-lt"/>
                <a:ea typeface="+mn-ea"/>
                <a:cs typeface="+mn-cs"/>
              </a:rPr>
              <a:t>utbilda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våra</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ledare</a:t>
            </a:r>
            <a:r>
              <a:rPr lang="en-US" sz="1200" b="1"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får</a:t>
            </a:r>
            <a:r>
              <a:rPr lang="en-US" sz="1200" kern="1200" dirty="0" smtClean="0">
                <a:solidFill>
                  <a:schemeClr val="tx1"/>
                </a:solidFill>
                <a:effectLst/>
                <a:latin typeface="+mn-lt"/>
                <a:ea typeface="+mn-ea"/>
                <a:cs typeface="+mn-cs"/>
              </a:rPr>
              <a:t> vi en </a:t>
            </a:r>
            <a:r>
              <a:rPr lang="en-US" sz="1200" kern="1200" dirty="0" err="1" smtClean="0">
                <a:solidFill>
                  <a:schemeClr val="tx1"/>
                </a:solidFill>
                <a:effectLst/>
                <a:latin typeface="+mn-lt"/>
                <a:ea typeface="+mn-ea"/>
                <a:cs typeface="+mn-cs"/>
              </a:rPr>
              <a:t>mer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kvalitativ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handboll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vilket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gör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klubben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attraktiv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och</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behåller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och</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lockar</a:t>
            </a:r>
            <a:r>
              <a:rPr lang="en-US" sz="1200" kern="1200" dirty="0" smtClean="0">
                <a:solidFill>
                  <a:schemeClr val="tx1"/>
                </a:solidFill>
                <a:effectLst/>
                <a:latin typeface="+mn-lt"/>
                <a:ea typeface="+mn-ea"/>
                <a:cs typeface="+mn-cs"/>
              </a:rPr>
              <a:t> till </a:t>
            </a:r>
            <a:r>
              <a:rPr lang="en-US" sz="1200" kern="1200" dirty="0" err="1" smtClean="0">
                <a:solidFill>
                  <a:schemeClr val="tx1"/>
                </a:solidFill>
                <a:effectLst/>
                <a:latin typeface="+mn-lt"/>
                <a:ea typeface="+mn-ea"/>
                <a:cs typeface="+mn-cs"/>
              </a:rPr>
              <a:t>oss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spelare</a:t>
            </a:r>
            <a:r>
              <a:rPr lang="en-US" sz="1200" kern="1200" dirty="0" smtClean="0">
                <a:solidFill>
                  <a:schemeClr val="tx1"/>
                </a:solidFill>
                <a:effectLst/>
                <a:latin typeface="+mn-lt"/>
                <a:ea typeface="+mn-ea"/>
                <a:cs typeface="+mn-cs"/>
              </a:rPr>
              <a:t>.</a:t>
            </a:r>
          </a:p>
          <a:p>
            <a:pPr lvl="0"/>
            <a:endParaRPr lang="en-US" sz="1200" b="1"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Synas</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olika</a:t>
            </a:r>
            <a:r>
              <a:rPr lang="en-US" sz="1200" b="1" kern="1200" dirty="0" smtClean="0">
                <a:solidFill>
                  <a:schemeClr val="tx1"/>
                </a:solidFill>
                <a:effectLst/>
                <a:latin typeface="+mn-lt"/>
                <a:ea typeface="+mn-ea"/>
                <a:cs typeface="+mn-cs"/>
              </a:rPr>
              <a:t> media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både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sociala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medier</a:t>
            </a:r>
            <a:r>
              <a:rPr lang="en-US" dirty="0"/>
              <a:t> </a:t>
            </a:r>
            <a:r>
              <a:rPr lang="en-US" dirty="0" smtClean="0"/>
              <a:t>&amp; </a:t>
            </a:r>
            <a:r>
              <a:rPr lang="en-US" sz="1200" kern="1200" dirty="0" err="1" smtClean="0">
                <a:solidFill>
                  <a:schemeClr val="tx1"/>
                </a:solidFill>
                <a:effectLst/>
                <a:latin typeface="+mn-lt"/>
                <a:ea typeface="+mn-ea"/>
                <a:cs typeface="+mn-cs"/>
              </a:rPr>
              <a:t>tidningar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Vara</a:t>
            </a:r>
            <a:r>
              <a:rPr lang="en-US" sz="1200" kern="1200" dirty="0" smtClean="0">
                <a:solidFill>
                  <a:schemeClr val="tx1"/>
                </a:solidFill>
                <a:effectLst/>
                <a:latin typeface="+mn-lt"/>
                <a:ea typeface="+mn-ea"/>
                <a:cs typeface="+mn-cs"/>
              </a:rPr>
              <a:t> med </a:t>
            </a:r>
            <a:r>
              <a:rPr lang="en-US" sz="1200" kern="1200" dirty="0" err="1" smtClean="0">
                <a:solidFill>
                  <a:schemeClr val="tx1"/>
                </a:solidFill>
                <a:effectLst/>
                <a:latin typeface="+mn-lt"/>
                <a:ea typeface="+mn-ea"/>
                <a:cs typeface="+mn-cs"/>
              </a:rPr>
              <a: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olika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idrottsarrangemang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eget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drivna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aktiviteter</a:t>
            </a:r>
            <a:r>
              <a:rPr lang="en-US" sz="1200" kern="1200" dirty="0" smtClean="0">
                <a:solidFill>
                  <a:schemeClr val="tx1"/>
                </a:solidFill>
                <a:effectLst/>
                <a:latin typeface="+mn-lt"/>
                <a:ea typeface="+mn-ea"/>
                <a:cs typeface="+mn-cs"/>
              </a:rPr>
              <a:t>.</a:t>
            </a:r>
          </a:p>
          <a:p>
            <a:pPr lvl="0"/>
            <a:endParaRPr lang="en-US" sz="1200" b="1" kern="1200" dirty="0" smtClean="0">
              <a:solidFill>
                <a:schemeClr val="tx1"/>
              </a:solidFill>
              <a:effectLst/>
              <a:latin typeface="+mn-lt"/>
              <a:ea typeface="+mn-ea"/>
              <a:cs typeface="+mn-cs"/>
            </a:endParaRPr>
          </a:p>
          <a:p>
            <a:pPr lvl="0"/>
            <a:r>
              <a:rPr lang="en-US" sz="1200" b="1" kern="1200" dirty="0" err="1" smtClean="0">
                <a:solidFill>
                  <a:schemeClr val="tx1"/>
                </a:solidFill>
                <a:effectLst/>
                <a:latin typeface="+mn-lt"/>
                <a:ea typeface="+mn-ea"/>
                <a:cs typeface="+mn-cs"/>
              </a:rPr>
              <a:t>Skadeförebyggande</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arbete</a:t>
            </a:r>
            <a:r>
              <a:rPr lang="en-US" sz="1200" b="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Minimerar</a:t>
            </a:r>
            <a:r>
              <a:rPr lang="en-US" sz="1200" kern="1200" dirty="0" smtClean="0">
                <a:solidFill>
                  <a:schemeClr val="tx1"/>
                </a:solidFill>
                <a:effectLst/>
                <a:latin typeface="+mn-lt"/>
                <a:ea typeface="+mn-ea"/>
                <a:cs typeface="+mn-cs"/>
              </a:rPr>
              <a:t> vi </a:t>
            </a:r>
            <a:r>
              <a:rPr lang="en-US" sz="1200" kern="1200" dirty="0" err="1" smtClean="0">
                <a:solidFill>
                  <a:schemeClr val="tx1"/>
                </a:solidFill>
                <a:effectLst/>
                <a:latin typeface="+mn-lt"/>
                <a:ea typeface="+mn-ea"/>
                <a:cs typeface="+mn-cs"/>
              </a:rPr>
              <a:t>skadorna</a:t>
            </a:r>
            <a:r>
              <a:rPr lang="en-US" sz="1200" kern="1200" dirty="0" smtClean="0">
                <a:solidFill>
                  <a:schemeClr val="tx1"/>
                </a:solidFill>
                <a:effectLst/>
                <a:latin typeface="+mn-lt"/>
                <a:ea typeface="+mn-ea"/>
                <a:cs typeface="+mn-cs"/>
              </a:rPr>
              <a:t> är </a:t>
            </a:r>
            <a:r>
              <a:rPr lang="en-US" sz="1200" kern="1200" dirty="0" err="1" smtClean="0">
                <a:solidFill>
                  <a:schemeClr val="tx1"/>
                </a:solidFill>
                <a:effectLst/>
                <a:latin typeface="+mn-lt"/>
                <a:ea typeface="+mn-ea"/>
                <a:cs typeface="+mn-cs"/>
              </a:rPr>
              <a:t>det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större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chans</a:t>
            </a:r>
            <a:r>
              <a:rPr lang="en-US" sz="1200" kern="1200" dirty="0" smtClean="0">
                <a:solidFill>
                  <a:schemeClr val="tx1"/>
                </a:solidFill>
                <a:effectLst/>
                <a:latin typeface="+mn-lt"/>
                <a:ea typeface="+mn-ea"/>
                <a:cs typeface="+mn-cs"/>
              </a:rPr>
              <a:t> att </a:t>
            </a:r>
            <a:r>
              <a:rPr lang="en-US" sz="1200" kern="1200" dirty="0" err="1" smtClean="0">
                <a:solidFill>
                  <a:schemeClr val="tx1"/>
                </a:solidFill>
                <a:effectLst/>
                <a:latin typeface="+mn-lt"/>
                <a:ea typeface="+mn-ea"/>
                <a:cs typeface="+mn-cs"/>
              </a:rPr>
              <a:t>behålla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våra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spelare</a:t>
            </a:r>
            <a:r>
              <a:rPr lang="en-US" sz="1200" kern="1200" dirty="0" smtClean="0">
                <a:solidFill>
                  <a:schemeClr val="tx1"/>
                </a:solidFill>
                <a:effectLst/>
                <a:latin typeface="+mn-lt"/>
                <a:ea typeface="+mn-ea"/>
                <a:cs typeface="+mn-cs"/>
              </a:rPr>
              <a:t> – </a:t>
            </a:r>
            <a:r>
              <a:rPr lang="en-US" sz="1200" kern="1200" dirty="0" err="1" smtClean="0">
                <a:solidFill>
                  <a:schemeClr val="tx1"/>
                </a:solidFill>
                <a:effectLst/>
                <a:latin typeface="+mn-lt"/>
                <a:ea typeface="+mn-ea"/>
                <a:cs typeface="+mn-cs"/>
              </a:rPr>
              <a:t>färre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slutar</a:t>
            </a:r>
            <a:r>
              <a:rPr lang="en-US" sz="1200" kern="1200" dirty="0" smtClean="0">
                <a:solidFill>
                  <a:schemeClr val="tx1"/>
                </a:solidFill>
                <a:effectLst/>
                <a:latin typeface="+mn-lt"/>
                <a:ea typeface="+mn-ea"/>
                <a:cs typeface="+mn-cs"/>
              </a:rPr>
              <a:t> om de </a:t>
            </a:r>
            <a:r>
              <a:rPr lang="en-US" sz="1200" kern="1200" dirty="0" err="1" smtClean="0">
                <a:solidFill>
                  <a:schemeClr val="tx1"/>
                </a:solidFill>
                <a:effectLst/>
                <a:latin typeface="+mn-lt"/>
                <a:ea typeface="+mn-ea"/>
                <a:cs typeface="+mn-cs"/>
              </a:rPr>
              <a:t>håller</a:t>
            </a:r>
            <a:r>
              <a:rPr lang="en-US" sz="1200" kern="1200" dirty="0" smtClean="0">
                <a:solidFill>
                  <a:schemeClr val="tx1"/>
                </a:solidFill>
                <a:effectLst/>
                <a:latin typeface="+mn-lt"/>
                <a:ea typeface="+mn-ea"/>
                <a:cs typeface="+mn-cs"/>
              </a:rPr>
              <a:t> sig ”</a:t>
            </a:r>
            <a:r>
              <a:rPr lang="en-US" sz="1200" kern="1200" dirty="0" err="1" smtClean="0">
                <a:solidFill>
                  <a:schemeClr val="tx1"/>
                </a:solidFill>
                <a:effectLst/>
                <a:latin typeface="+mn-lt"/>
                <a:ea typeface="+mn-ea"/>
                <a:cs typeface="+mn-cs"/>
              </a:rPr>
              <a:t>hela</a:t>
            </a:r>
            <a:r>
              <a:rPr lang="en-US" sz="1200" kern="1200" dirty="0" smtClean="0">
                <a:solidFill>
                  <a:schemeClr val="tx1"/>
                </a:solidFill>
                <a:effectLst/>
                <a:latin typeface="+mn-lt"/>
                <a:ea typeface="+mn-ea"/>
                <a:cs typeface="+mn-cs"/>
              </a:rPr>
              <a:t>”.</a:t>
            </a:r>
          </a:p>
          <a:p>
            <a:pPr lvl="0"/>
            <a:endParaRPr lang="en-US" dirty="0"/>
          </a:p>
          <a:p>
            <a:r>
              <a:rPr lang="en-US" b="1" dirty="0" err="1"/>
              <a:t>Våga</a:t>
            </a:r>
            <a:r>
              <a:rPr lang="en-US" b="1" dirty="0"/>
              <a:t> </a:t>
            </a:r>
            <a:r>
              <a:rPr lang="en-US" b="1" dirty="0" err="1"/>
              <a:t>vara</a:t>
            </a:r>
            <a:r>
              <a:rPr lang="en-US" b="1" dirty="0"/>
              <a:t> </a:t>
            </a:r>
            <a:r>
              <a:rPr lang="en-US" b="1" dirty="0" err="1"/>
              <a:t>mer</a:t>
            </a:r>
            <a:r>
              <a:rPr lang="en-US" b="1" dirty="0"/>
              <a:t> </a:t>
            </a:r>
            <a:r>
              <a:rPr lang="en-US" b="1" dirty="0" err="1"/>
              <a:t>kreativa</a:t>
            </a:r>
            <a:r>
              <a:rPr lang="en-US" b="1" dirty="0"/>
              <a:t> </a:t>
            </a:r>
            <a:r>
              <a:rPr lang="en-US" dirty="0"/>
              <a:t>– </a:t>
            </a:r>
            <a:r>
              <a:rPr lang="en-US" dirty="0" err="1"/>
              <a:t>allt</a:t>
            </a:r>
            <a:r>
              <a:rPr lang="en-US" dirty="0"/>
              <a:t> </a:t>
            </a:r>
            <a:r>
              <a:rPr lang="en-US" dirty="0" err="1"/>
              <a:t>måste</a:t>
            </a:r>
            <a:r>
              <a:rPr lang="en-US" dirty="0"/>
              <a:t> </a:t>
            </a:r>
            <a:r>
              <a:rPr lang="en-US" dirty="0" err="1"/>
              <a:t>inte</a:t>
            </a:r>
            <a:r>
              <a:rPr lang="en-US" dirty="0"/>
              <a:t> </a:t>
            </a:r>
            <a:r>
              <a:rPr lang="en-US" dirty="0" err="1"/>
              <a:t>vara</a:t>
            </a:r>
            <a:r>
              <a:rPr lang="en-US" dirty="0"/>
              <a:t> </a:t>
            </a:r>
            <a:r>
              <a:rPr lang="en-US" dirty="0" err="1"/>
              <a:t>traditionell</a:t>
            </a:r>
            <a:r>
              <a:rPr lang="en-US" dirty="0"/>
              <a:t> </a:t>
            </a:r>
            <a:r>
              <a:rPr lang="en-US" dirty="0" err="1"/>
              <a:t>handboll</a:t>
            </a:r>
            <a:r>
              <a:rPr lang="en-US" dirty="0"/>
              <a:t>. Cross Fit, </a:t>
            </a:r>
            <a:r>
              <a:rPr lang="en-US" dirty="0" err="1"/>
              <a:t>boxning</a:t>
            </a:r>
            <a:r>
              <a:rPr lang="en-US" dirty="0"/>
              <a:t>, </a:t>
            </a:r>
            <a:r>
              <a:rPr lang="en-US" dirty="0" err="1"/>
              <a:t>dans</a:t>
            </a:r>
            <a:r>
              <a:rPr lang="en-US" dirty="0"/>
              <a:t> </a:t>
            </a:r>
            <a:r>
              <a:rPr lang="en-US" dirty="0" err="1"/>
              <a:t>eller</a:t>
            </a:r>
            <a:r>
              <a:rPr lang="en-US" dirty="0"/>
              <a:t> </a:t>
            </a:r>
            <a:r>
              <a:rPr lang="en-US" dirty="0" err="1"/>
              <a:t>cykla</a:t>
            </a:r>
            <a:r>
              <a:rPr lang="en-US" dirty="0"/>
              <a:t> till </a:t>
            </a:r>
            <a:r>
              <a:rPr lang="en-US" dirty="0" err="1"/>
              <a:t>Kungälv</a:t>
            </a:r>
            <a:r>
              <a:rPr lang="en-US" dirty="0"/>
              <a:t> </a:t>
            </a:r>
            <a:r>
              <a:rPr lang="en-US" dirty="0" err="1"/>
              <a:t>och</a:t>
            </a:r>
            <a:r>
              <a:rPr lang="en-US" dirty="0"/>
              <a:t> </a:t>
            </a:r>
            <a:r>
              <a:rPr lang="en-US" dirty="0" err="1"/>
              <a:t>spela</a:t>
            </a:r>
            <a:r>
              <a:rPr lang="en-US" dirty="0"/>
              <a:t> </a:t>
            </a:r>
            <a:r>
              <a:rPr lang="en-US" dirty="0" err="1"/>
              <a:t>minigolf</a:t>
            </a:r>
            <a:r>
              <a:rPr lang="en-US" dirty="0"/>
              <a:t> </a:t>
            </a:r>
            <a:r>
              <a:rPr lang="en-US" dirty="0" err="1"/>
              <a:t>och</a:t>
            </a:r>
            <a:r>
              <a:rPr lang="en-US" dirty="0"/>
              <a:t> ta </a:t>
            </a:r>
            <a:r>
              <a:rPr lang="en-US" dirty="0" err="1"/>
              <a:t>en</a:t>
            </a:r>
            <a:r>
              <a:rPr lang="en-US" dirty="0"/>
              <a:t> glass </a:t>
            </a:r>
            <a:r>
              <a:rPr lang="en-US" dirty="0" err="1"/>
              <a:t>på</a:t>
            </a:r>
            <a:r>
              <a:rPr lang="en-US" dirty="0"/>
              <a:t> </a:t>
            </a:r>
            <a:r>
              <a:rPr lang="en-US" dirty="0" err="1"/>
              <a:t>vägen</a:t>
            </a:r>
            <a:r>
              <a:rPr lang="en-US" dirty="0"/>
              <a:t> hem.</a:t>
            </a:r>
          </a:p>
          <a:p>
            <a:pPr lvl="0"/>
            <a:endParaRPr lang="en-US" sz="1200" kern="1200" dirty="0" smtClean="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A38115E4-47AE-4743-AE4D-2AB421A8498E}" type="slidenum">
              <a:rPr lang="sv-SE" smtClean="0"/>
              <a:t>4</a:t>
            </a:fld>
            <a:endParaRPr lang="sv-SE"/>
          </a:p>
        </p:txBody>
      </p:sp>
    </p:spTree>
    <p:extLst>
      <p:ext uri="{BB962C8B-B14F-4D97-AF65-F5344CB8AC3E}">
        <p14:creationId xmlns:p14="http://schemas.microsoft.com/office/powerpoint/2010/main" val="706919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85800" y="4400550"/>
            <a:ext cx="5486400" cy="3916136"/>
          </a:xfrm>
        </p:spPr>
        <p:txBody>
          <a:bodyPr/>
          <a:lstStyle/>
          <a:p>
            <a:r>
              <a:rPr lang="sv-SE" b="1" u="sng" dirty="0" smtClean="0"/>
              <a:t>Carina;</a:t>
            </a:r>
          </a:p>
          <a:p>
            <a:r>
              <a:rPr lang="sv-SE" b="1" dirty="0" smtClean="0"/>
              <a:t>Rekrytering; </a:t>
            </a:r>
            <a:r>
              <a:rPr lang="sv-SE" dirty="0" smtClean="0"/>
              <a:t>varit ute i skolan och informerat, sett till att träningstider och tränare finns</a:t>
            </a:r>
            <a:r>
              <a:rPr lang="sv-SE" baseline="0" dirty="0" smtClean="0"/>
              <a:t> men vi har ännu inte hunnit involvera A-flickor som är vår plan.</a:t>
            </a:r>
            <a:br>
              <a:rPr lang="sv-SE" baseline="0" dirty="0" smtClean="0"/>
            </a:br>
            <a:endParaRPr lang="sv-SE" baseline="0" dirty="0" smtClean="0"/>
          </a:p>
          <a:p>
            <a:r>
              <a:rPr lang="sv-SE" b="1" baseline="0" dirty="0" smtClean="0"/>
              <a:t>Blå tråden/NSK ledare; </a:t>
            </a:r>
            <a:r>
              <a:rPr lang="sv-SE" baseline="0" dirty="0" smtClean="0"/>
              <a:t>Vår resa</a:t>
            </a:r>
            <a:r>
              <a:rPr lang="sv-SE" dirty="0" smtClean="0"/>
              <a:t> började i Utbildningsgruppen, när vi skulle planera föreningens utbildningar för spelare och tränare. Vi kände att det saknades en grund att stå på, vad vill vi som förening. Så istället för att jobba med utbildning så jobbade vi vidare med utvecklings plan för spelare och en ”manual” till ledarna. Och under den resan kom vi i kontakt med Kenneth och hörde talas om Grundstenen, där kände vi att det är ju precis det vi behöver i vår förening.</a:t>
            </a:r>
            <a:endParaRPr lang="sv-SE" baseline="0" dirty="0" smtClean="0"/>
          </a:p>
          <a:p>
            <a:endParaRPr lang="sv-SE" b="1" baseline="0" dirty="0" smtClean="0"/>
          </a:p>
          <a:p>
            <a:r>
              <a:rPr lang="sv-SE" b="1" baseline="0" dirty="0" smtClean="0"/>
              <a:t>Föreläsningar; </a:t>
            </a:r>
            <a:r>
              <a:rPr lang="sv-SE" baseline="0" dirty="0" smtClean="0"/>
              <a:t>Under hösten har vi haft 2 föreläsningar av en dietist och planerar nya under våren. </a:t>
            </a:r>
          </a:p>
          <a:p>
            <a:endParaRPr lang="sv-SE" b="1" baseline="0" dirty="0" smtClean="0"/>
          </a:p>
          <a:p>
            <a:r>
              <a:rPr lang="sv-SE" b="1" baseline="0" dirty="0" smtClean="0"/>
              <a:t>Föreningsdomarutbildning</a:t>
            </a:r>
            <a:r>
              <a:rPr lang="sv-SE" baseline="0" dirty="0" smtClean="0"/>
              <a:t>; som är bokad nu i februari</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t>Träningsinspiration; </a:t>
            </a:r>
            <a:r>
              <a:rPr lang="sv-SE" dirty="0" smtClean="0"/>
              <a:t>Alexander från Sävehof A-pojkar har varit hos oss och hållit i träningar – mycket uppskattat av både spelare och tränare!</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solidFill>
                  <a:schemeClr val="tx1"/>
                </a:solidFill>
              </a:rPr>
              <a:t>Engagerat hela styrelsen;</a:t>
            </a:r>
            <a:r>
              <a:rPr lang="sv-SE" b="1" baseline="0" dirty="0" smtClean="0">
                <a:solidFill>
                  <a:schemeClr val="tx1"/>
                </a:solidFill>
              </a:rPr>
              <a:t> </a:t>
            </a:r>
            <a:r>
              <a:rPr lang="sv-SE" dirty="0" smtClean="0"/>
              <a:t>i vårt arbete.</a:t>
            </a:r>
            <a:endParaRPr lang="sv-SE" dirty="0" smtClean="0">
              <a:solidFill>
                <a:schemeClr val="tx1"/>
              </a:solidFill>
            </a:endParaRPr>
          </a:p>
          <a:p>
            <a:endParaRPr lang="sv-SE" baseline="0" dirty="0" smtClean="0"/>
          </a:p>
          <a:p>
            <a:endParaRPr lang="sv-SE" dirty="0"/>
          </a:p>
        </p:txBody>
      </p:sp>
      <p:sp>
        <p:nvSpPr>
          <p:cNvPr id="4" name="Platshållare för bildnummer 3"/>
          <p:cNvSpPr>
            <a:spLocks noGrp="1"/>
          </p:cNvSpPr>
          <p:nvPr>
            <p:ph type="sldNum" sz="quarter" idx="10"/>
          </p:nvPr>
        </p:nvSpPr>
        <p:spPr/>
        <p:txBody>
          <a:bodyPr/>
          <a:lstStyle/>
          <a:p>
            <a:fld id="{A38115E4-47AE-4743-AE4D-2AB421A8498E}" type="slidenum">
              <a:rPr lang="sv-SE" smtClean="0"/>
              <a:t>5</a:t>
            </a:fld>
            <a:endParaRPr lang="sv-SE" dirty="0"/>
          </a:p>
        </p:txBody>
      </p:sp>
    </p:spTree>
    <p:extLst>
      <p:ext uri="{BB962C8B-B14F-4D97-AF65-F5344CB8AC3E}">
        <p14:creationId xmlns:p14="http://schemas.microsoft.com/office/powerpoint/2010/main" val="142856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u="sng" dirty="0" smtClean="0"/>
              <a:t>Carina;</a:t>
            </a:r>
          </a:p>
          <a:p>
            <a:r>
              <a:rPr lang="sv-SE" dirty="0" smtClean="0"/>
              <a:t>Härifrån idag den 4 februari vill vi;</a:t>
            </a:r>
          </a:p>
          <a:p>
            <a:endParaRPr lang="sv-SE" b="1" baseline="0" dirty="0" smtClean="0"/>
          </a:p>
          <a:p>
            <a:r>
              <a:rPr lang="sv-SE" b="1" baseline="0" dirty="0" smtClean="0"/>
              <a:t>Inspirera styrelsen </a:t>
            </a:r>
            <a:r>
              <a:rPr lang="sv-SE" baseline="0" dirty="0" smtClean="0"/>
              <a:t>därför har vi </a:t>
            </a:r>
            <a:r>
              <a:rPr lang="sv-SE" dirty="0" smtClean="0"/>
              <a:t>bokat möte med Kenneth för mer inspiration så</a:t>
            </a:r>
            <a:r>
              <a:rPr lang="sv-SE" baseline="0" dirty="0" smtClean="0"/>
              <a:t> att de kan kanalisera ut Grundstenens budskap till hela Nödinge SK Handboll.</a:t>
            </a:r>
          </a:p>
          <a:p>
            <a:endParaRPr lang="sv-SE" b="1" dirty="0" smtClean="0"/>
          </a:p>
          <a:p>
            <a:r>
              <a:rPr lang="sv-SE" b="1" dirty="0" smtClean="0"/>
              <a:t>Utbilda och ställa krav på rapportering</a:t>
            </a:r>
            <a:r>
              <a:rPr lang="sv-SE" b="1" baseline="0" dirty="0" smtClean="0"/>
              <a:t> </a:t>
            </a:r>
            <a:r>
              <a:rPr lang="sv-SE" dirty="0" smtClean="0">
                <a:latin typeface="Corbel"/>
              </a:rPr>
              <a:t>av t e x  SISU-timmar = pengar till föreningen för att utbilda tränare,</a:t>
            </a:r>
            <a:r>
              <a:rPr lang="sv-SE" baseline="0" dirty="0" smtClean="0">
                <a:latin typeface="Corbel"/>
              </a:rPr>
              <a:t> göra roliga saker och bli en attraktivare förening.</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latin typeface="Corbe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dirty="0" smtClean="0">
                <a:latin typeface="Corbel"/>
              </a:rPr>
              <a:t>Fortsätta med rekrytering; </a:t>
            </a:r>
            <a:r>
              <a:rPr lang="sv-SE" dirty="0" smtClean="0">
                <a:latin typeface="Corbel"/>
              </a:rPr>
              <a:t>A-flickor</a:t>
            </a:r>
            <a:r>
              <a:rPr lang="sv-SE" b="0" baseline="0" dirty="0" smtClean="0">
                <a:latin typeface="Corbel"/>
              </a:rPr>
              <a:t> ska ut i skolorna och visa upp handbollen på idrottslektioner. </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latin typeface="Corbe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latin typeface="Corbel"/>
              </a:rPr>
              <a:t>Synas mer i media; </a:t>
            </a:r>
            <a:r>
              <a:rPr lang="sv-SE" b="0" baseline="0" dirty="0" smtClean="0">
                <a:latin typeface="Corbel"/>
              </a:rPr>
              <a:t>ha en bättre kontakt med lokaltidningen så att vi syns mer och på så sätt visa att vi finns och kanske locka fler till oss. Detta tror vi behövs</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baseline="0" dirty="0" smtClean="0">
              <a:latin typeface="Corbel"/>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b="1" baseline="0" dirty="0" smtClean="0">
                <a:latin typeface="Corbel"/>
              </a:rPr>
              <a:t>Utveckla vår hemsida</a:t>
            </a:r>
            <a:r>
              <a:rPr lang="sv-SE" b="0" baseline="0" dirty="0" smtClean="0">
                <a:latin typeface="Corbel"/>
              </a:rPr>
              <a:t>; som behöver bli mer attraktiv och levande och det skall vi försöka få till med hjälp av studerande media elever.</a:t>
            </a:r>
          </a:p>
          <a:p>
            <a:pPr marL="0" marR="0" indent="0" algn="l" defTabSz="914400" rtl="0" eaLnBrk="1" fontAlgn="auto" latinLnBrk="0" hangingPunct="1">
              <a:lnSpc>
                <a:spcPct val="100000"/>
              </a:lnSpc>
              <a:spcBef>
                <a:spcPts val="0"/>
              </a:spcBef>
              <a:spcAft>
                <a:spcPts val="0"/>
              </a:spcAft>
              <a:buClrTx/>
              <a:buSzTx/>
              <a:buFontTx/>
              <a:buNone/>
              <a:tabLst/>
              <a:defRPr/>
            </a:pPr>
            <a:endParaRPr lang="sv-SE" b="1" dirty="0" smtClean="0">
              <a:solidFill>
                <a:srgbClr val="4A66AC"/>
              </a:solidFill>
              <a:latin typeface="Corbel"/>
            </a:endParaRPr>
          </a:p>
          <a:p>
            <a:endParaRPr lang="sv-SE" baseline="0" dirty="0" smtClean="0">
              <a:solidFill>
                <a:srgbClr val="4A66AC"/>
              </a:solidFill>
              <a:latin typeface="Corbel"/>
            </a:endParaRPr>
          </a:p>
          <a:p>
            <a:endParaRPr lang="sv-SE" b="1" dirty="0"/>
          </a:p>
        </p:txBody>
      </p:sp>
      <p:sp>
        <p:nvSpPr>
          <p:cNvPr id="4" name="Platshållare för bildnummer 3"/>
          <p:cNvSpPr>
            <a:spLocks noGrp="1"/>
          </p:cNvSpPr>
          <p:nvPr>
            <p:ph type="sldNum" sz="quarter" idx="10"/>
          </p:nvPr>
        </p:nvSpPr>
        <p:spPr/>
        <p:txBody>
          <a:bodyPr/>
          <a:lstStyle/>
          <a:p>
            <a:fld id="{A38115E4-47AE-4743-AE4D-2AB421A8498E}" type="slidenum">
              <a:rPr lang="sv-SE" smtClean="0"/>
              <a:t>6</a:t>
            </a:fld>
            <a:endParaRPr lang="sv-SE"/>
          </a:p>
        </p:txBody>
      </p:sp>
    </p:spTree>
    <p:extLst>
      <p:ext uri="{BB962C8B-B14F-4D97-AF65-F5344CB8AC3E}">
        <p14:creationId xmlns:p14="http://schemas.microsoft.com/office/powerpoint/2010/main" val="1369914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8115E4-47AE-4743-AE4D-2AB421A8498E}" type="slidenum">
              <a:rPr lang="sv-SE" smtClean="0"/>
              <a:t>7</a:t>
            </a:fld>
            <a:endParaRPr lang="sv-SE"/>
          </a:p>
        </p:txBody>
      </p:sp>
    </p:spTree>
    <p:extLst>
      <p:ext uri="{BB962C8B-B14F-4D97-AF65-F5344CB8AC3E}">
        <p14:creationId xmlns:p14="http://schemas.microsoft.com/office/powerpoint/2010/main" val="6111240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v-SE"/>
              <a:t>Klicka här för att ändra format</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v-SE"/>
              <a:t>Klicka om du vill redigera mall för underrubrikformat</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smtClean="0"/>
              <a:t>1/27/2017</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smtClean="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47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6502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v-SE"/>
              <a:t>Klicka här för att ändra format</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3855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03478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v-SE"/>
              <a:t>Klicka här för att ändra format</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609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a:t>Klicka här för att ändra format</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19442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v-SE"/>
              <a:t>Klicka här för att ändra format</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16149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85058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81584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format</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6116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v-SE"/>
              <a:t>Klicka här för att ändra format</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smtClean="0"/>
              <a:t>1/27/2017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9943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smtClean="0"/>
              <a:pPr/>
              <a:t>1/27/2017</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9850679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rotWithShape="1">
          <a:blip r:embed="rId3">
            <a:duotone>
              <a:schemeClr val="accent1">
                <a:shade val="45000"/>
                <a:satMod val="135000"/>
              </a:schemeClr>
              <a:prstClr val="white"/>
            </a:duotone>
            <a:alphaModFix amt="60000"/>
            <a:extLst/>
          </a:blip>
          <a:srcRect l="224" r="1555" b="1"/>
          <a:stretch/>
        </p:blipFill>
        <p:spPr>
          <a:xfrm>
            <a:off x="20" y="-1"/>
            <a:ext cx="12191980" cy="6858001"/>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Rubrik 1"/>
          <p:cNvSpPr>
            <a:spLocks noGrp="1"/>
          </p:cNvSpPr>
          <p:nvPr>
            <p:ph type="ctrTitle"/>
          </p:nvPr>
        </p:nvSpPr>
        <p:spPr/>
        <p:txBody>
          <a:bodyPr>
            <a:normAutofit/>
          </a:bodyPr>
          <a:lstStyle/>
          <a:p>
            <a:r>
              <a:rPr lang="sv-SE" dirty="0"/>
              <a:t>Grundstenen</a:t>
            </a:r>
          </a:p>
        </p:txBody>
      </p:sp>
      <p:sp>
        <p:nvSpPr>
          <p:cNvPr id="3" name="Underrubrik 2"/>
          <p:cNvSpPr>
            <a:spLocks noGrp="1"/>
          </p:cNvSpPr>
          <p:nvPr>
            <p:ph type="subTitle" idx="1"/>
          </p:nvPr>
        </p:nvSpPr>
        <p:spPr/>
        <p:txBody>
          <a:bodyPr>
            <a:normAutofit/>
          </a:bodyPr>
          <a:lstStyle/>
          <a:p>
            <a:r>
              <a:rPr lang="sv-SE" dirty="0"/>
              <a:t>4 februari 2017</a:t>
            </a:r>
          </a:p>
        </p:txBody>
      </p:sp>
    </p:spTree>
    <p:extLst>
      <p:ext uri="{BB962C8B-B14F-4D97-AF65-F5344CB8AC3E}">
        <p14:creationId xmlns:p14="http://schemas.microsoft.com/office/powerpoint/2010/main" val="921484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Grundstenen – NSK Handboll</a:t>
            </a:r>
          </a:p>
        </p:txBody>
      </p:sp>
      <p:sp>
        <p:nvSpPr>
          <p:cNvPr id="3" name="Platshållare för innehåll 2"/>
          <p:cNvSpPr>
            <a:spLocks noGrp="1"/>
          </p:cNvSpPr>
          <p:nvPr>
            <p:ph idx="1"/>
          </p:nvPr>
        </p:nvSpPr>
        <p:spPr/>
        <p:txBody>
          <a:bodyPr/>
          <a:lstStyle/>
          <a:p>
            <a:r>
              <a:rPr lang="sv-SE" dirty="0"/>
              <a:t>Nödinge SK Handboll – vilka är vi?</a:t>
            </a:r>
          </a:p>
          <a:p>
            <a:endParaRPr lang="sv-SE" dirty="0"/>
          </a:p>
          <a:p>
            <a:r>
              <a:rPr lang="sv-SE" dirty="0"/>
              <a:t>Varför är vi med i Grundstenen?</a:t>
            </a:r>
          </a:p>
          <a:p>
            <a:endParaRPr lang="sv-SE" dirty="0"/>
          </a:p>
          <a:p>
            <a:r>
              <a:rPr lang="sv-SE" dirty="0"/>
              <a:t>Grundstenen för oss:</a:t>
            </a:r>
          </a:p>
          <a:p>
            <a:pPr lvl="1"/>
            <a:r>
              <a:rPr lang="sv-SE" dirty="0"/>
              <a:t>Vad ville vi göra?</a:t>
            </a:r>
          </a:p>
          <a:p>
            <a:pPr lvl="1"/>
            <a:r>
              <a:rPr lang="sv-SE" dirty="0"/>
              <a:t>Vad har vi gjort?</a:t>
            </a:r>
          </a:p>
          <a:p>
            <a:pPr lvl="1"/>
            <a:r>
              <a:rPr lang="sv-SE" dirty="0"/>
              <a:t>Vad ska vi göra?</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3376" t="13949" r="24007" b="19517"/>
          <a:stretch/>
        </p:blipFill>
        <p:spPr bwMode="auto">
          <a:xfrm rot="380616">
            <a:off x="6620431" y="2269785"/>
            <a:ext cx="4438627" cy="3374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SK-CMYK-Black%20(1).png"/>
          <p:cNvPicPr/>
          <p:nvPr/>
        </p:nvPicPr>
        <p:blipFill>
          <a:blip r:embed="rId4">
            <a:extLst>
              <a:ext uri="{28A0092B-C50C-407E-A947-70E740481C1C}">
                <a14:useLocalDpi xmlns:a14="http://schemas.microsoft.com/office/drawing/2010/main" val="0"/>
              </a:ext>
            </a:extLst>
          </a:blip>
          <a:srcRect/>
          <a:stretch>
            <a:fillRect/>
          </a:stretch>
        </p:blipFill>
        <p:spPr bwMode="auto">
          <a:xfrm>
            <a:off x="11300778" y="407349"/>
            <a:ext cx="563245" cy="701675"/>
          </a:xfrm>
          <a:prstGeom prst="rect">
            <a:avLst/>
          </a:prstGeom>
          <a:noFill/>
          <a:ln>
            <a:noFill/>
          </a:ln>
        </p:spPr>
      </p:pic>
    </p:spTree>
    <p:extLst>
      <p:ext uri="{BB962C8B-B14F-4D97-AF65-F5344CB8AC3E}">
        <p14:creationId xmlns:p14="http://schemas.microsoft.com/office/powerpoint/2010/main" val="2139132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ville vi göra?</a:t>
            </a:r>
          </a:p>
        </p:txBody>
      </p:sp>
      <p:sp>
        <p:nvSpPr>
          <p:cNvPr id="3" name="Platshållare för innehåll 2"/>
          <p:cNvSpPr>
            <a:spLocks noGrp="1"/>
          </p:cNvSpPr>
          <p:nvPr>
            <p:ph idx="1"/>
          </p:nvPr>
        </p:nvSpPr>
        <p:spPr/>
        <p:txBody>
          <a:bodyPr/>
          <a:lstStyle/>
          <a:p>
            <a:r>
              <a:rPr lang="sv-SE" dirty="0"/>
              <a:t>Utveckla samarbetet mellan våra lag</a:t>
            </a:r>
            <a:br>
              <a:rPr lang="sv-SE" dirty="0"/>
            </a:br>
            <a:endParaRPr lang="sv-SE" dirty="0"/>
          </a:p>
          <a:p>
            <a:r>
              <a:rPr lang="sv-SE" dirty="0"/>
              <a:t>Utbilda fler ledare</a:t>
            </a:r>
            <a:br>
              <a:rPr lang="sv-SE" dirty="0"/>
            </a:br>
            <a:endParaRPr lang="sv-SE" dirty="0"/>
          </a:p>
          <a:p>
            <a:r>
              <a:rPr lang="sv-SE" b="1" dirty="0"/>
              <a:t>Behålla våra spelare</a:t>
            </a:r>
            <a:r>
              <a:rPr lang="sv-SE" dirty="0"/>
              <a:t/>
            </a:r>
            <a:br>
              <a:rPr lang="sv-SE" dirty="0"/>
            </a:br>
            <a:endParaRPr lang="sv-SE" dirty="0"/>
          </a:p>
          <a:p>
            <a:r>
              <a:rPr lang="sv-SE" dirty="0"/>
              <a:t>Rekrytera nya spelare</a:t>
            </a:r>
            <a:br>
              <a:rPr lang="sv-SE" dirty="0"/>
            </a:br>
            <a:endParaRPr lang="sv-SE" dirty="0"/>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11" t="14356" r="21898" b="20714"/>
          <a:stretch/>
        </p:blipFill>
        <p:spPr bwMode="auto">
          <a:xfrm rot="564106">
            <a:off x="6224149" y="1944520"/>
            <a:ext cx="4855710" cy="330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SK-CMYK-Black%20(1).png"/>
          <p:cNvPicPr/>
          <p:nvPr/>
        </p:nvPicPr>
        <p:blipFill>
          <a:blip r:embed="rId4">
            <a:extLst>
              <a:ext uri="{28A0092B-C50C-407E-A947-70E740481C1C}">
                <a14:useLocalDpi xmlns:a14="http://schemas.microsoft.com/office/drawing/2010/main" val="0"/>
              </a:ext>
            </a:extLst>
          </a:blip>
          <a:srcRect/>
          <a:stretch>
            <a:fillRect/>
          </a:stretch>
        </p:blipFill>
        <p:spPr bwMode="auto">
          <a:xfrm>
            <a:off x="11300778" y="392835"/>
            <a:ext cx="563245" cy="701675"/>
          </a:xfrm>
          <a:prstGeom prst="rect">
            <a:avLst/>
          </a:prstGeom>
          <a:noFill/>
          <a:ln>
            <a:noFill/>
          </a:ln>
        </p:spPr>
      </p:pic>
    </p:spTree>
    <p:extLst>
      <p:ext uri="{BB962C8B-B14F-4D97-AF65-F5344CB8AC3E}">
        <p14:creationId xmlns:p14="http://schemas.microsoft.com/office/powerpoint/2010/main" val="2046526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tshållare för innehåll 2"/>
          <p:cNvSpPr txBox="1">
            <a:spLocks/>
          </p:cNvSpPr>
          <p:nvPr/>
        </p:nvSpPr>
        <p:spPr>
          <a:xfrm>
            <a:off x="720598" y="5810417"/>
            <a:ext cx="2663825" cy="501344"/>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a:solidFill>
                  <a:schemeClr val="tx1"/>
                </a:solidFill>
              </a:rPr>
              <a:t>Inspirera styrelsen</a:t>
            </a:r>
          </a:p>
        </p:txBody>
      </p:sp>
      <p:sp>
        <p:nvSpPr>
          <p:cNvPr id="11" name="Platshållare för innehåll 2"/>
          <p:cNvSpPr txBox="1">
            <a:spLocks/>
          </p:cNvSpPr>
          <p:nvPr/>
        </p:nvSpPr>
        <p:spPr>
          <a:xfrm>
            <a:off x="5707938" y="477910"/>
            <a:ext cx="2610312" cy="531524"/>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b="1" dirty="0" smtClean="0"/>
              <a:t>Utbilda </a:t>
            </a:r>
            <a:r>
              <a:rPr lang="sv-SE" b="1" dirty="0"/>
              <a:t>fler ledare</a:t>
            </a:r>
            <a:endParaRPr lang="sv-SE" b="1" dirty="0">
              <a:latin typeface="Corbel"/>
            </a:endParaRPr>
          </a:p>
        </p:txBody>
      </p:sp>
      <p:sp>
        <p:nvSpPr>
          <p:cNvPr id="15" name="Platshållare för innehåll 2"/>
          <p:cNvSpPr txBox="1">
            <a:spLocks/>
          </p:cNvSpPr>
          <p:nvPr/>
        </p:nvSpPr>
        <p:spPr>
          <a:xfrm>
            <a:off x="1154834" y="1325613"/>
            <a:ext cx="3800021" cy="1266924"/>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a:solidFill>
                  <a:schemeClr val="tx1"/>
                </a:solidFill>
              </a:rPr>
              <a:t>Sommarlovshandboll, arrangeras </a:t>
            </a:r>
            <a:r>
              <a:rPr lang="sv-SE" dirty="0" smtClean="0">
                <a:solidFill>
                  <a:schemeClr val="tx1"/>
                </a:solidFill>
              </a:rPr>
              <a:t>med kommunens feriearbetare årskurs 00/01</a:t>
            </a:r>
            <a:endParaRPr lang="sv-SE" dirty="0">
              <a:solidFill>
                <a:schemeClr val="tx1"/>
              </a:solidFill>
            </a:endParaRPr>
          </a:p>
        </p:txBody>
      </p:sp>
      <p:sp>
        <p:nvSpPr>
          <p:cNvPr id="16" name="Platshållare för innehåll 2"/>
          <p:cNvSpPr txBox="1">
            <a:spLocks/>
          </p:cNvSpPr>
          <p:nvPr/>
        </p:nvSpPr>
        <p:spPr>
          <a:xfrm>
            <a:off x="6256932" y="1133805"/>
            <a:ext cx="4664116" cy="1096397"/>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a:solidFill>
                  <a:schemeClr val="tx1"/>
                </a:solidFill>
              </a:rPr>
              <a:t>Bygga upp föreningens hemsida </a:t>
            </a:r>
            <a:r>
              <a:rPr lang="sv-SE" dirty="0" smtClean="0">
                <a:solidFill>
                  <a:schemeClr val="tx1"/>
                </a:solidFill>
              </a:rPr>
              <a:t/>
            </a:r>
            <a:br>
              <a:rPr lang="sv-SE" dirty="0" smtClean="0">
                <a:solidFill>
                  <a:schemeClr val="tx1"/>
                </a:solidFill>
              </a:rPr>
            </a:br>
            <a:r>
              <a:rPr lang="sv-SE" dirty="0" smtClean="0">
                <a:solidFill>
                  <a:schemeClr val="tx1"/>
                </a:solidFill>
              </a:rPr>
              <a:t>med </a:t>
            </a:r>
            <a:r>
              <a:rPr lang="sv-SE" dirty="0">
                <a:solidFill>
                  <a:schemeClr val="tx1"/>
                </a:solidFill>
              </a:rPr>
              <a:t>hjälp av media elever</a:t>
            </a:r>
          </a:p>
        </p:txBody>
      </p:sp>
      <p:sp>
        <p:nvSpPr>
          <p:cNvPr id="19" name="Platshållare för innehåll 2"/>
          <p:cNvSpPr txBox="1">
            <a:spLocks/>
          </p:cNvSpPr>
          <p:nvPr/>
        </p:nvSpPr>
        <p:spPr>
          <a:xfrm>
            <a:off x="914495" y="4945334"/>
            <a:ext cx="2396382" cy="535870"/>
          </a:xfrm>
          <a:prstGeom prst="rect">
            <a:avLst/>
          </a:prstGeom>
        </p:spPr>
        <p:txBody>
          <a:bodyPr vert="horz" lIns="91440" tIns="45720" rIns="91440" bIns="45720" rtlCol="0" anchor="t">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smtClean="0">
                <a:solidFill>
                  <a:schemeClr val="tx1"/>
                </a:solidFill>
              </a:rPr>
              <a:t>Delta i fler </a:t>
            </a:r>
            <a:r>
              <a:rPr lang="sv-SE" dirty="0">
                <a:solidFill>
                  <a:schemeClr val="tx1"/>
                </a:solidFill>
              </a:rPr>
              <a:t>cuper</a:t>
            </a:r>
          </a:p>
        </p:txBody>
      </p:sp>
      <p:sp>
        <p:nvSpPr>
          <p:cNvPr id="20" name="Platshållare för innehåll 2"/>
          <p:cNvSpPr txBox="1">
            <a:spLocks/>
          </p:cNvSpPr>
          <p:nvPr/>
        </p:nvSpPr>
        <p:spPr>
          <a:xfrm>
            <a:off x="7867982" y="2230202"/>
            <a:ext cx="3714418" cy="1337668"/>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sv-SE" b="1" dirty="0"/>
              <a:t>Våga vara mer </a:t>
            </a:r>
            <a:r>
              <a:rPr lang="sv-SE" b="1" dirty="0" smtClean="0"/>
              <a:t>kreativa</a:t>
            </a:r>
            <a:r>
              <a:rPr lang="sv-SE" b="1" dirty="0">
                <a:solidFill>
                  <a:schemeClr val="tx1"/>
                </a:solidFill>
              </a:rPr>
              <a:t/>
            </a:r>
            <a:br>
              <a:rPr lang="sv-SE" b="1" dirty="0">
                <a:solidFill>
                  <a:schemeClr val="tx1"/>
                </a:solidFill>
              </a:rPr>
            </a:br>
            <a:r>
              <a:rPr lang="sv-SE" dirty="0" smtClean="0"/>
              <a:t>Roligare/bättre aktiviteter utanför handbollen  </a:t>
            </a:r>
            <a:r>
              <a:rPr lang="sv-SE" dirty="0"/>
              <a:t>för medlemmarna</a:t>
            </a:r>
          </a:p>
        </p:txBody>
      </p:sp>
      <p:sp>
        <p:nvSpPr>
          <p:cNvPr id="21" name="Platshållare för innehåll 2"/>
          <p:cNvSpPr txBox="1">
            <a:spLocks/>
          </p:cNvSpPr>
          <p:nvPr/>
        </p:nvSpPr>
        <p:spPr>
          <a:xfrm>
            <a:off x="559618" y="3937196"/>
            <a:ext cx="3225482" cy="678926"/>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a:solidFill>
                  <a:schemeClr val="tx1"/>
                </a:solidFill>
              </a:rPr>
              <a:t>En </a:t>
            </a:r>
            <a:r>
              <a:rPr lang="sv-SE" dirty="0" smtClean="0">
                <a:solidFill>
                  <a:schemeClr val="tx1"/>
                </a:solidFill>
              </a:rPr>
              <a:t>återkommande resa för  A-ungdom</a:t>
            </a:r>
            <a:endParaRPr lang="sv-SE" dirty="0">
              <a:solidFill>
                <a:schemeClr val="tx1"/>
              </a:solidFill>
            </a:endParaRPr>
          </a:p>
        </p:txBody>
      </p:sp>
      <p:sp>
        <p:nvSpPr>
          <p:cNvPr id="22" name="Platshållare för innehåll 2"/>
          <p:cNvSpPr txBox="1">
            <a:spLocks/>
          </p:cNvSpPr>
          <p:nvPr/>
        </p:nvSpPr>
        <p:spPr>
          <a:xfrm>
            <a:off x="8318250" y="5587626"/>
            <a:ext cx="3264150" cy="620355"/>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smtClean="0">
                <a:solidFill>
                  <a:schemeClr val="tx1"/>
                </a:solidFill>
              </a:rPr>
              <a:t>Erbjuda föreningsdomarutbildning</a:t>
            </a:r>
            <a:endParaRPr lang="sv-SE" dirty="0">
              <a:solidFill>
                <a:schemeClr val="tx1"/>
              </a:solidFill>
            </a:endParaRPr>
          </a:p>
        </p:txBody>
      </p:sp>
      <p:sp>
        <p:nvSpPr>
          <p:cNvPr id="23" name="Platshållare för innehåll 2"/>
          <p:cNvSpPr txBox="1">
            <a:spLocks/>
          </p:cNvSpPr>
          <p:nvPr/>
        </p:nvSpPr>
        <p:spPr>
          <a:xfrm>
            <a:off x="8588990" y="4000919"/>
            <a:ext cx="2875602" cy="1090029"/>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Font typeface="Corbel" pitchFamily="34" charset="0"/>
              <a:buNone/>
            </a:pPr>
            <a:r>
              <a:rPr lang="sv-SE" dirty="0">
                <a:solidFill>
                  <a:schemeClr val="tx1"/>
                </a:solidFill>
              </a:rPr>
              <a:t>Utveckla </a:t>
            </a:r>
            <a:r>
              <a:rPr lang="sv-SE" dirty="0" smtClean="0">
                <a:solidFill>
                  <a:schemeClr val="tx1"/>
                </a:solidFill>
              </a:rPr>
              <a:t>våra träningar, genom utbyte mellan tränare</a:t>
            </a:r>
            <a:endParaRPr lang="sv-SE" dirty="0">
              <a:solidFill>
                <a:schemeClr val="tx1"/>
              </a:solidFill>
            </a:endParaRPr>
          </a:p>
        </p:txBody>
      </p:sp>
      <p:sp>
        <p:nvSpPr>
          <p:cNvPr id="25" name="Platshållare för innehåll 2"/>
          <p:cNvSpPr txBox="1">
            <a:spLocks/>
          </p:cNvSpPr>
          <p:nvPr/>
        </p:nvSpPr>
        <p:spPr>
          <a:xfrm>
            <a:off x="3512457" y="5318887"/>
            <a:ext cx="4348590" cy="1157834"/>
          </a:xfrm>
          <a:prstGeom prst="rect">
            <a:avLst/>
          </a:prstGeom>
        </p:spPr>
        <p:txBody>
          <a:bodyPr vert="horz" lIns="91440" tIns="45720" rIns="91440" bIns="45720" rtlCol="0" anchor="t">
            <a:no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sv-SE" dirty="0" smtClean="0">
                <a:solidFill>
                  <a:schemeClr val="tx1"/>
                </a:solidFill>
              </a:rPr>
              <a:t>Utbildning för föräldrar </a:t>
            </a:r>
            <a:r>
              <a:rPr lang="sv-SE" dirty="0">
                <a:solidFill>
                  <a:schemeClr val="tx1"/>
                </a:solidFill>
              </a:rPr>
              <a:t>&amp;</a:t>
            </a:r>
            <a:r>
              <a:rPr lang="sv-SE" dirty="0" smtClean="0">
                <a:solidFill>
                  <a:schemeClr val="tx1"/>
                </a:solidFill>
              </a:rPr>
              <a:t> ansvariga för t </a:t>
            </a:r>
            <a:r>
              <a:rPr lang="sv-SE" dirty="0">
                <a:solidFill>
                  <a:schemeClr val="tx1"/>
                </a:solidFill>
              </a:rPr>
              <a:t>e x  </a:t>
            </a:r>
            <a:r>
              <a:rPr lang="sv-SE" dirty="0" smtClean="0">
                <a:solidFill>
                  <a:schemeClr val="tx1"/>
                </a:solidFill>
              </a:rPr>
              <a:t>lagkassa,  </a:t>
            </a:r>
            <a:r>
              <a:rPr lang="sv-SE" dirty="0" err="1" smtClean="0">
                <a:solidFill>
                  <a:schemeClr val="tx1"/>
                </a:solidFill>
              </a:rPr>
              <a:t>IdrottOnline</a:t>
            </a:r>
            <a:r>
              <a:rPr lang="sv-SE" dirty="0" smtClean="0">
                <a:solidFill>
                  <a:schemeClr val="tx1"/>
                </a:solidFill>
              </a:rPr>
              <a:t>, laget.se m.m.</a:t>
            </a:r>
            <a:endParaRPr lang="sv-SE" dirty="0">
              <a:solidFill>
                <a:schemeClr val="tx1"/>
              </a:solidFill>
            </a:endParaRPr>
          </a:p>
        </p:txBody>
      </p:sp>
      <p:sp>
        <p:nvSpPr>
          <p:cNvPr id="2" name="textruta 1"/>
          <p:cNvSpPr txBox="1"/>
          <p:nvPr/>
        </p:nvSpPr>
        <p:spPr>
          <a:xfrm>
            <a:off x="688744" y="663623"/>
            <a:ext cx="3048000" cy="430887"/>
          </a:xfrm>
          <a:prstGeom prst="rect">
            <a:avLst/>
          </a:prstGeom>
        </p:spPr>
        <p:txBody>
          <a:bodyPr rtlCol="0">
            <a:spAutoFit/>
          </a:bodyPr>
          <a:lstStyle/>
          <a:p>
            <a:r>
              <a:rPr lang="sv-SE" sz="2200" b="1" dirty="0">
                <a:solidFill>
                  <a:schemeClr val="accent1"/>
                </a:solidFill>
                <a:latin typeface="Corbel"/>
              </a:rPr>
              <a:t>Synas mer i skolan</a:t>
            </a:r>
          </a:p>
        </p:txBody>
      </p:sp>
      <p:sp>
        <p:nvSpPr>
          <p:cNvPr id="3" name="textruta 2"/>
          <p:cNvSpPr txBox="1"/>
          <p:nvPr/>
        </p:nvSpPr>
        <p:spPr>
          <a:xfrm>
            <a:off x="4673616" y="4545934"/>
            <a:ext cx="2743200" cy="430887"/>
          </a:xfrm>
          <a:prstGeom prst="rect">
            <a:avLst/>
          </a:prstGeom>
        </p:spPr>
        <p:txBody>
          <a:bodyPr rtlCol="0">
            <a:spAutoFit/>
          </a:bodyPr>
          <a:lstStyle/>
          <a:p>
            <a:pPr algn="ctr"/>
            <a:r>
              <a:rPr lang="sv-SE" sz="2200" b="1" dirty="0">
                <a:solidFill>
                  <a:schemeClr val="accent1"/>
                </a:solidFill>
              </a:rPr>
              <a:t>Synas i olika media</a:t>
            </a:r>
            <a:endParaRPr lang="sv-SE" sz="2200" b="1" dirty="0">
              <a:solidFill>
                <a:schemeClr val="accent1"/>
              </a:solidFill>
              <a:latin typeface="Corbel"/>
            </a:endParaRPr>
          </a:p>
        </p:txBody>
      </p:sp>
      <p:sp>
        <p:nvSpPr>
          <p:cNvPr id="5" name="textruta 4"/>
          <p:cNvSpPr txBox="1"/>
          <p:nvPr/>
        </p:nvSpPr>
        <p:spPr>
          <a:xfrm>
            <a:off x="85003" y="2985620"/>
            <a:ext cx="4174712" cy="430887"/>
          </a:xfrm>
          <a:prstGeom prst="rect">
            <a:avLst/>
          </a:prstGeom>
        </p:spPr>
        <p:txBody>
          <a:bodyPr rtlCol="0">
            <a:spAutoFit/>
          </a:bodyPr>
          <a:lstStyle/>
          <a:p>
            <a:pPr algn="ctr"/>
            <a:r>
              <a:rPr lang="sv-SE" sz="2200" b="1" dirty="0">
                <a:solidFill>
                  <a:schemeClr val="accent1"/>
                </a:solidFill>
              </a:rPr>
              <a:t>Skadeförebyggande arbete</a:t>
            </a:r>
            <a:endParaRPr lang="sv-SE" sz="2200" b="1" dirty="0">
              <a:solidFill>
                <a:schemeClr val="accent1"/>
              </a:solidFill>
              <a:latin typeface="Corbel"/>
            </a:endParaRPr>
          </a:p>
        </p:txBody>
      </p:sp>
      <p:pic>
        <p:nvPicPr>
          <p:cNvPr id="24" name="Picture 23" descr="NSK-CMYK-Black%20(1).png"/>
          <p:cNvPicPr/>
          <p:nvPr/>
        </p:nvPicPr>
        <p:blipFill>
          <a:blip r:embed="rId3">
            <a:extLst>
              <a:ext uri="{28A0092B-C50C-407E-A947-70E740481C1C}">
                <a14:useLocalDpi xmlns:a14="http://schemas.microsoft.com/office/drawing/2010/main" val="0"/>
              </a:ext>
            </a:extLst>
          </a:blip>
          <a:srcRect/>
          <a:stretch>
            <a:fillRect/>
          </a:stretch>
        </p:blipFill>
        <p:spPr bwMode="auto">
          <a:xfrm>
            <a:off x="11300778" y="392835"/>
            <a:ext cx="563245" cy="701675"/>
          </a:xfrm>
          <a:prstGeom prst="rect">
            <a:avLst/>
          </a:prstGeom>
          <a:noFill/>
          <a:ln>
            <a:noFill/>
          </a:ln>
        </p:spPr>
      </p:pic>
      <p:pic>
        <p:nvPicPr>
          <p:cNvPr id="8" name="Bildobjekt 7"/>
          <p:cNvPicPr>
            <a:picLocks noChangeAspect="1"/>
          </p:cNvPicPr>
          <p:nvPr/>
        </p:nvPicPr>
        <p:blipFill>
          <a:blip r:embed="rId4"/>
          <a:stretch>
            <a:fillRect/>
          </a:stretch>
        </p:blipFill>
        <p:spPr>
          <a:xfrm>
            <a:off x="4668460" y="2469075"/>
            <a:ext cx="2708176" cy="1599114"/>
          </a:xfrm>
          <a:prstGeom prst="rect">
            <a:avLst/>
          </a:prstGeom>
          <a:effectLst>
            <a:softEdge rad="38100"/>
          </a:effectLst>
        </p:spPr>
      </p:pic>
    </p:spTree>
    <p:extLst>
      <p:ext uri="{BB962C8B-B14F-4D97-AF65-F5344CB8AC3E}">
        <p14:creationId xmlns:p14="http://schemas.microsoft.com/office/powerpoint/2010/main" val="5957464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har vi gjort?</a:t>
            </a:r>
          </a:p>
        </p:txBody>
      </p:sp>
      <p:sp>
        <p:nvSpPr>
          <p:cNvPr id="4" name="Platshållare för innehåll 3"/>
          <p:cNvSpPr>
            <a:spLocks noGrp="1"/>
          </p:cNvSpPr>
          <p:nvPr>
            <p:ph idx="1"/>
          </p:nvPr>
        </p:nvSpPr>
        <p:spPr/>
        <p:txBody>
          <a:bodyPr vert="horz" lIns="91440" tIns="45720" rIns="91440" bIns="45720" rtlCol="0" anchor="t">
            <a:normAutofit/>
          </a:bodyPr>
          <a:lstStyle/>
          <a:p>
            <a:r>
              <a:rPr lang="sv-SE" dirty="0"/>
              <a:t>Rekrytering P08/09</a:t>
            </a:r>
          </a:p>
          <a:p>
            <a:r>
              <a:rPr lang="sv-SE" dirty="0" smtClean="0"/>
              <a:t>Blå </a:t>
            </a:r>
            <a:r>
              <a:rPr lang="sv-SE" dirty="0"/>
              <a:t>tråden &amp; NSK Ledare</a:t>
            </a:r>
          </a:p>
          <a:p>
            <a:r>
              <a:rPr lang="sv-SE" dirty="0"/>
              <a:t>Föreläsningar</a:t>
            </a:r>
          </a:p>
          <a:p>
            <a:pPr lvl="1"/>
            <a:r>
              <a:rPr lang="sv-SE" dirty="0"/>
              <a:t>Dietist</a:t>
            </a:r>
          </a:p>
          <a:p>
            <a:pPr lvl="1"/>
            <a:r>
              <a:rPr lang="sv-SE" dirty="0"/>
              <a:t>Drogförebyggande</a:t>
            </a:r>
          </a:p>
          <a:p>
            <a:r>
              <a:rPr lang="sv-SE" dirty="0" smtClean="0">
                <a:solidFill>
                  <a:srgbClr val="4A66AC"/>
                </a:solidFill>
              </a:rPr>
              <a:t>Föreningsdomarutbildning</a:t>
            </a:r>
            <a:endParaRPr lang="sv-SE" dirty="0">
              <a:solidFill>
                <a:schemeClr val="tx1"/>
              </a:solidFill>
            </a:endParaRPr>
          </a:p>
          <a:p>
            <a:r>
              <a:rPr lang="sv-SE" dirty="0">
                <a:solidFill>
                  <a:srgbClr val="4A66AC"/>
                </a:solidFill>
              </a:rPr>
              <a:t>Träningsinspiration för tränare och spelare </a:t>
            </a:r>
            <a:endParaRPr lang="sv-SE" dirty="0" smtClean="0">
              <a:solidFill>
                <a:srgbClr val="4A66AC"/>
              </a:solidFill>
            </a:endParaRPr>
          </a:p>
          <a:p>
            <a:r>
              <a:rPr lang="sv-SE" dirty="0" smtClean="0"/>
              <a:t>Engagerat hela styrelsen</a:t>
            </a:r>
            <a:endParaRPr lang="sv-SE" dirty="0"/>
          </a:p>
        </p:txBody>
      </p:sp>
      <p:pic>
        <p:nvPicPr>
          <p:cNvPr id="3" name="Bildobjekt 2"/>
          <p:cNvPicPr>
            <a:picLocks noChangeAspect="1"/>
          </p:cNvPicPr>
          <p:nvPr/>
        </p:nvPicPr>
        <p:blipFill>
          <a:blip r:embed="rId3"/>
          <a:stretch>
            <a:fillRect/>
          </a:stretch>
        </p:blipFill>
        <p:spPr>
          <a:xfrm rot="660000">
            <a:off x="6395849" y="1139533"/>
            <a:ext cx="4541158" cy="3753808"/>
          </a:xfrm>
          <a:prstGeom prst="rect">
            <a:avLst/>
          </a:prstGeom>
        </p:spPr>
      </p:pic>
      <p:pic>
        <p:nvPicPr>
          <p:cNvPr id="5" name="Picture 4" descr="NSK-CMYK-Black%20(1).png"/>
          <p:cNvPicPr/>
          <p:nvPr/>
        </p:nvPicPr>
        <p:blipFill>
          <a:blip r:embed="rId4">
            <a:extLst>
              <a:ext uri="{28A0092B-C50C-407E-A947-70E740481C1C}">
                <a14:useLocalDpi xmlns:a14="http://schemas.microsoft.com/office/drawing/2010/main" val="0"/>
              </a:ext>
            </a:extLst>
          </a:blip>
          <a:srcRect/>
          <a:stretch>
            <a:fillRect/>
          </a:stretch>
        </p:blipFill>
        <p:spPr bwMode="auto">
          <a:xfrm>
            <a:off x="11300778" y="392835"/>
            <a:ext cx="563245" cy="701675"/>
          </a:xfrm>
          <a:prstGeom prst="rect">
            <a:avLst/>
          </a:prstGeom>
          <a:noFill/>
          <a:ln>
            <a:noFill/>
          </a:ln>
        </p:spPr>
      </p:pic>
    </p:spTree>
    <p:extLst>
      <p:ext uri="{BB962C8B-B14F-4D97-AF65-F5344CB8AC3E}">
        <p14:creationId xmlns:p14="http://schemas.microsoft.com/office/powerpoint/2010/main" val="3400980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Vad ska vi göra?</a:t>
            </a:r>
          </a:p>
        </p:txBody>
      </p:sp>
      <p:sp>
        <p:nvSpPr>
          <p:cNvPr id="3" name="Platshållare för innehåll 2"/>
          <p:cNvSpPr>
            <a:spLocks noGrp="1"/>
          </p:cNvSpPr>
          <p:nvPr>
            <p:ph idx="1"/>
          </p:nvPr>
        </p:nvSpPr>
        <p:spPr/>
        <p:txBody>
          <a:bodyPr vert="horz" lIns="91440" tIns="45720" rIns="91440" bIns="45720" rtlCol="0" anchor="t">
            <a:normAutofit/>
          </a:bodyPr>
          <a:lstStyle/>
          <a:p>
            <a:r>
              <a:rPr lang="sv-SE" dirty="0" smtClean="0">
                <a:solidFill>
                  <a:srgbClr val="4A66AC"/>
                </a:solidFill>
                <a:latin typeface="Corbel"/>
              </a:rPr>
              <a:t>Inspirera styrelsen</a:t>
            </a:r>
          </a:p>
          <a:p>
            <a:r>
              <a:rPr lang="sv-SE" dirty="0" smtClean="0">
                <a:solidFill>
                  <a:srgbClr val="4A66AC"/>
                </a:solidFill>
                <a:latin typeface="Corbel"/>
              </a:rPr>
              <a:t>Utbilda och ställa krav på rapportering</a:t>
            </a:r>
          </a:p>
          <a:p>
            <a:r>
              <a:rPr lang="sv-SE" dirty="0" smtClean="0">
                <a:solidFill>
                  <a:srgbClr val="4A66AC"/>
                </a:solidFill>
                <a:latin typeface="Corbel"/>
              </a:rPr>
              <a:t>Fortsätta med rekrytering</a:t>
            </a:r>
          </a:p>
          <a:p>
            <a:r>
              <a:rPr lang="sv-SE" dirty="0" smtClean="0">
                <a:solidFill>
                  <a:srgbClr val="4A66AC"/>
                </a:solidFill>
                <a:latin typeface="Corbel"/>
              </a:rPr>
              <a:t>Synas mer i media</a:t>
            </a:r>
          </a:p>
          <a:p>
            <a:r>
              <a:rPr lang="sv-SE" dirty="0" smtClean="0">
                <a:solidFill>
                  <a:srgbClr val="4A66AC"/>
                </a:solidFill>
                <a:latin typeface="Corbel"/>
              </a:rPr>
              <a:t>Utveckla vår hemsida</a:t>
            </a:r>
          </a:p>
          <a:p>
            <a:endParaRPr lang="sv-SE" dirty="0">
              <a:solidFill>
                <a:srgbClr val="4A66AC"/>
              </a:solidFill>
              <a:latin typeface="Corbel"/>
            </a:endParaRPr>
          </a:p>
          <a:p>
            <a:endParaRPr lang="sv-SE" dirty="0">
              <a:solidFill>
                <a:srgbClr val="4A66AC"/>
              </a:solidFill>
              <a:latin typeface="Corbel"/>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271" t="10740" r="28089" b="19640"/>
          <a:stretch/>
        </p:blipFill>
        <p:spPr bwMode="auto">
          <a:xfrm rot="570636">
            <a:off x="6617068" y="1080127"/>
            <a:ext cx="4568517" cy="418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descr="NSK-CMYK-Black%20(1).png"/>
          <p:cNvPicPr/>
          <p:nvPr/>
        </p:nvPicPr>
        <p:blipFill>
          <a:blip r:embed="rId4">
            <a:extLst>
              <a:ext uri="{28A0092B-C50C-407E-A947-70E740481C1C}">
                <a14:useLocalDpi xmlns:a14="http://schemas.microsoft.com/office/drawing/2010/main" val="0"/>
              </a:ext>
            </a:extLst>
          </a:blip>
          <a:srcRect/>
          <a:stretch>
            <a:fillRect/>
          </a:stretch>
        </p:blipFill>
        <p:spPr bwMode="auto">
          <a:xfrm>
            <a:off x="11300778" y="392835"/>
            <a:ext cx="563245" cy="701675"/>
          </a:xfrm>
          <a:prstGeom prst="rect">
            <a:avLst/>
          </a:prstGeom>
          <a:noFill/>
          <a:ln>
            <a:noFill/>
          </a:ln>
        </p:spPr>
      </p:pic>
    </p:spTree>
    <p:extLst>
      <p:ext uri="{BB962C8B-B14F-4D97-AF65-F5344CB8AC3E}">
        <p14:creationId xmlns:p14="http://schemas.microsoft.com/office/powerpoint/2010/main" val="25600904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31140" y="243840"/>
            <a:ext cx="11724640" cy="6377939"/>
          </a:xfrm>
          <a:prstGeom prst="rect">
            <a:avLst/>
          </a:prstGeom>
          <a:solidFill>
            <a:schemeClr val="accent1">
              <a:lumMod val="75000"/>
            </a:schemeClr>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p:nvPicPr>
        <p:blipFill rotWithShape="1">
          <a:blip r:embed="rId3">
            <a:duotone>
              <a:schemeClr val="accent1">
                <a:shade val="45000"/>
                <a:satMod val="135000"/>
              </a:schemeClr>
              <a:prstClr val="white"/>
            </a:duotone>
            <a:alphaModFix amt="60000"/>
            <a:extLst/>
          </a:blip>
          <a:srcRect l="224" r="1555" b="1"/>
          <a:stretch/>
        </p:blipFill>
        <p:spPr>
          <a:xfrm>
            <a:off x="20" y="-1"/>
            <a:ext cx="12191980" cy="6858001"/>
          </a:xfrm>
          <a:prstGeom prst="rect">
            <a:avLst/>
          </a:prstGeom>
        </p:spPr>
      </p:pic>
      <p:cxnSp>
        <p:nvCxnSpPr>
          <p:cNvPr id="11" name="Straight Connector 10"/>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Rubrik 1"/>
          <p:cNvSpPr>
            <a:spLocks noGrp="1"/>
          </p:cNvSpPr>
          <p:nvPr>
            <p:ph type="ctrTitle"/>
          </p:nvPr>
        </p:nvSpPr>
        <p:spPr/>
        <p:txBody>
          <a:bodyPr>
            <a:normAutofit/>
          </a:bodyPr>
          <a:lstStyle/>
          <a:p>
            <a:r>
              <a:rPr lang="sv-SE" dirty="0" smtClean="0"/>
              <a:t>Tack för oss</a:t>
            </a:r>
            <a:endParaRPr lang="sv-SE" dirty="0"/>
          </a:p>
        </p:txBody>
      </p:sp>
    </p:spTree>
    <p:extLst>
      <p:ext uri="{BB962C8B-B14F-4D97-AF65-F5344CB8AC3E}">
        <p14:creationId xmlns:p14="http://schemas.microsoft.com/office/powerpoint/2010/main" val="3131783813"/>
      </p:ext>
    </p:extLst>
  </p:cSld>
  <p:clrMapOvr>
    <a:masterClrMapping/>
  </p:clrMapOvr>
  <p:timing>
    <p:tnLst>
      <p:par>
        <p:cTn id="1" dur="indefinite" restart="never" nodeType="tmRoot"/>
      </p:par>
    </p:tnLst>
  </p:timing>
</p:sld>
</file>

<file path=ppt/theme/theme1.xml><?xml version="1.0" encoding="utf-8"?>
<a:theme xmlns:a="http://schemas.openxmlformats.org/drawingml/2006/main" name="Grund">
  <a:themeElements>
    <a:clrScheme name="Varm blå">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run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d">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TM03457444[[fn=Bas]]</Template>
  <TotalTime>413</TotalTime>
  <Words>550</Words>
  <Application>Microsoft Office PowerPoint</Application>
  <PresentationFormat>Bredbild</PresentationFormat>
  <Paragraphs>111</Paragraphs>
  <Slides>7</Slides>
  <Notes>7</Notes>
  <HiddenSlides>0</HiddenSlides>
  <MMClips>0</MMClips>
  <ScaleCrop>false</ScaleCrop>
  <HeadingPairs>
    <vt:vector size="6" baseType="variant">
      <vt:variant>
        <vt:lpstr>Använt teckensnitt</vt:lpstr>
      </vt:variant>
      <vt:variant>
        <vt:i4>2</vt:i4>
      </vt:variant>
      <vt:variant>
        <vt:lpstr>Tema</vt:lpstr>
      </vt:variant>
      <vt:variant>
        <vt:i4>1</vt:i4>
      </vt:variant>
      <vt:variant>
        <vt:lpstr>Bildrubriker</vt:lpstr>
      </vt:variant>
      <vt:variant>
        <vt:i4>7</vt:i4>
      </vt:variant>
    </vt:vector>
  </HeadingPairs>
  <TitlesOfParts>
    <vt:vector size="10" baseType="lpstr">
      <vt:lpstr>Calibri</vt:lpstr>
      <vt:lpstr>Corbel</vt:lpstr>
      <vt:lpstr>Grund</vt:lpstr>
      <vt:lpstr>Grundstenen</vt:lpstr>
      <vt:lpstr>Grundstenen – NSK Handboll</vt:lpstr>
      <vt:lpstr>Vad ville vi göra?</vt:lpstr>
      <vt:lpstr>PowerPoint-presentation</vt:lpstr>
      <vt:lpstr>Vad har vi gjort?</vt:lpstr>
      <vt:lpstr>Vad ska vi göra?</vt:lpstr>
      <vt:lpstr>Tack för oss</vt:lpstr>
    </vt:vector>
  </TitlesOfParts>
  <Company>Ale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Grundstenen</dc:title>
  <dc:creator>Emely Hermansson</dc:creator>
  <cp:lastModifiedBy>Carina Persson</cp:lastModifiedBy>
  <cp:revision>60</cp:revision>
  <dcterms:created xsi:type="dcterms:W3CDTF">2017-01-16T13:29:17Z</dcterms:created>
  <dcterms:modified xsi:type="dcterms:W3CDTF">2017-01-27T08:26:00Z</dcterms:modified>
</cp:coreProperties>
</file>